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0"/>
  </p:normalViewPr>
  <p:slideViewPr>
    <p:cSldViewPr snapToGrid="0" snapToObjects="1">
      <p:cViewPr>
        <p:scale>
          <a:sx n="33" d="100"/>
          <a:sy n="33" d="100"/>
        </p:scale>
        <p:origin x="152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09E974-B0D0-3540-A897-4F25CF9A2616}" type="datetimeFigureOut">
              <a:rPr lang="en-US" smtClean="0"/>
              <a:t>11/1/22</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12EF16-C7DD-9346-A8F2-B59272E21B3C}" type="slidenum">
              <a:rPr lang="en-US" smtClean="0"/>
              <a:t>‹#›</a:t>
            </a:fld>
            <a:endParaRPr lang="en-US"/>
          </a:p>
        </p:txBody>
      </p:sp>
    </p:spTree>
    <p:extLst>
      <p:ext uri="{BB962C8B-B14F-4D97-AF65-F5344CB8AC3E}">
        <p14:creationId xmlns:p14="http://schemas.microsoft.com/office/powerpoint/2010/main" val="3434675515"/>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12EF16-C7DD-9346-A8F2-B59272E21B3C}" type="slidenum">
              <a:rPr lang="en-US" smtClean="0"/>
              <a:t>1</a:t>
            </a:fld>
            <a:endParaRPr lang="en-US"/>
          </a:p>
        </p:txBody>
      </p:sp>
    </p:spTree>
    <p:extLst>
      <p:ext uri="{BB962C8B-B14F-4D97-AF65-F5344CB8AC3E}">
        <p14:creationId xmlns:p14="http://schemas.microsoft.com/office/powerpoint/2010/main" val="4195254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ECDBB8-664B-BD47-B75B-889ABA80896B}" type="datetimeFigureOut">
              <a:rPr lang="en-US" smtClean="0"/>
              <a:t>11/1/22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360423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CDBB8-664B-BD47-B75B-889ABA80896B}" type="datetimeFigureOut">
              <a:rPr lang="en-US" smtClean="0"/>
              <a:t>11/1/22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264770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CDBB8-664B-BD47-B75B-889ABA80896B}" type="datetimeFigureOut">
              <a:rPr lang="en-US" smtClean="0"/>
              <a:t>11/1/22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3101137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CDBB8-664B-BD47-B75B-889ABA80896B}" type="datetimeFigureOut">
              <a:rPr lang="en-US" smtClean="0"/>
              <a:t>11/1/22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2179933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ECDBB8-664B-BD47-B75B-889ABA80896B}" type="datetimeFigureOut">
              <a:rPr lang="en-US" smtClean="0"/>
              <a:t>11/1/22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2087991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ECDBB8-664B-BD47-B75B-889ABA80896B}" type="datetimeFigureOut">
              <a:rPr lang="en-US" smtClean="0"/>
              <a:t>11/1/22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620339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ECDBB8-664B-BD47-B75B-889ABA80896B}" type="datetimeFigureOut">
              <a:rPr lang="en-US" smtClean="0"/>
              <a:t>11/1/22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3960349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ECDBB8-664B-BD47-B75B-889ABA80896B}" type="datetimeFigureOut">
              <a:rPr lang="en-US" smtClean="0"/>
              <a:t>11/1/22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2553901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ECDBB8-664B-BD47-B75B-889ABA80896B}" type="datetimeFigureOut">
              <a:rPr lang="en-US" smtClean="0"/>
              <a:t>11/1/22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32211784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E0ECDBB8-664B-BD47-B75B-889ABA80896B}" type="datetimeFigureOut">
              <a:rPr lang="en-US" smtClean="0"/>
              <a:t>11/1/22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2823539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E0ECDBB8-664B-BD47-B75B-889ABA80896B}" type="datetimeFigureOut">
              <a:rPr lang="en-US" smtClean="0"/>
              <a:t>11/1/22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A27CBC-C8F5-CF4B-A5CC-431FB80B7E33}" type="slidenum">
              <a:rPr lang="en-US" smtClean="0"/>
              <a:t>‹#›</a:t>
            </a:fld>
            <a:endParaRPr lang="en-US"/>
          </a:p>
        </p:txBody>
      </p:sp>
    </p:spTree>
    <p:extLst>
      <p:ext uri="{BB962C8B-B14F-4D97-AF65-F5344CB8AC3E}">
        <p14:creationId xmlns:p14="http://schemas.microsoft.com/office/powerpoint/2010/main" val="3848946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E0ECDBB8-664B-BD47-B75B-889ABA80896B}" type="datetimeFigureOut">
              <a:rPr lang="en-US" smtClean="0"/>
              <a:t>11/1/22</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48A27CBC-C8F5-CF4B-A5CC-431FB80B7E33}" type="slidenum">
              <a:rPr lang="en-US" smtClean="0"/>
              <a:t>‹#›</a:t>
            </a:fld>
            <a:endParaRPr lang="en-US"/>
          </a:p>
        </p:txBody>
      </p:sp>
    </p:spTree>
    <p:extLst>
      <p:ext uri="{BB962C8B-B14F-4D97-AF65-F5344CB8AC3E}">
        <p14:creationId xmlns:p14="http://schemas.microsoft.com/office/powerpoint/2010/main" val="28254135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jpe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png"/><Relationship Id="rId5" Type="http://schemas.openxmlformats.org/officeDocument/2006/relationships/image" Target="../media/image3.emf"/><Relationship Id="rId10" Type="http://schemas.openxmlformats.org/officeDocument/2006/relationships/image" Target="../media/image8.png"/><Relationship Id="rId4" Type="http://schemas.openxmlformats.org/officeDocument/2006/relationships/image" Target="../media/image2.emf"/><Relationship Id="rId9"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3">
            <a:extLst>
              <a:ext uri="{FF2B5EF4-FFF2-40B4-BE49-F238E27FC236}">
                <a16:creationId xmlns:a16="http://schemas.microsoft.com/office/drawing/2014/main" id="{DD105097-2949-1D8C-87EB-657B9626118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2918399" cy="3853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4">
            <a:extLst>
              <a:ext uri="{FF2B5EF4-FFF2-40B4-BE49-F238E27FC236}">
                <a16:creationId xmlns:a16="http://schemas.microsoft.com/office/drawing/2014/main" id="{64C9B9BE-477B-82EF-3276-4B1382A3EB8D}"/>
              </a:ext>
            </a:extLst>
          </p:cNvPr>
          <p:cNvPicPr>
            <a:picLocks noChangeAspect="1"/>
          </p:cNvPicPr>
          <p:nvPr/>
        </p:nvPicPr>
        <p:blipFill>
          <a:blip r:embed="rId4">
            <a:extLst>
              <a:ext uri="{28A0092B-C50C-407E-A947-70E740481C1C}">
                <a14:useLocalDpi xmlns:a14="http://schemas.microsoft.com/office/drawing/2010/main" val="0"/>
              </a:ext>
            </a:extLst>
          </a:blip>
          <a:srcRect b="11095"/>
          <a:stretch>
            <a:fillRect/>
          </a:stretch>
        </p:blipFill>
        <p:spPr bwMode="auto">
          <a:xfrm>
            <a:off x="28277734" y="2083947"/>
            <a:ext cx="3796269" cy="1236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a:extLst>
              <a:ext uri="{FF2B5EF4-FFF2-40B4-BE49-F238E27FC236}">
                <a16:creationId xmlns:a16="http://schemas.microsoft.com/office/drawing/2014/main" id="{4DB81399-1BAE-CCA3-3564-91AEDB575D8D}"/>
              </a:ext>
            </a:extLst>
          </p:cNvPr>
          <p:cNvSpPr>
            <a:spLocks noGrp="1" noChangeArrowheads="1"/>
          </p:cNvSpPr>
          <p:nvPr>
            <p:ph type="ctrTitle"/>
          </p:nvPr>
        </p:nvSpPr>
        <p:spPr>
          <a:xfrm>
            <a:off x="2018202" y="79828"/>
            <a:ext cx="28656392" cy="3247697"/>
          </a:xfrm>
        </p:spPr>
        <p:txBody>
          <a:bodyPr>
            <a:normAutofit/>
          </a:bodyPr>
          <a:lstStyle/>
          <a:p>
            <a:pPr eaLnBrk="1" hangingPunct="1"/>
            <a:r>
              <a:rPr lang="en-US" altLang="en-US" sz="7300" b="1" dirty="0">
                <a:solidFill>
                  <a:schemeClr val="bg1"/>
                </a:solidFill>
                <a:latin typeface="Garamond" panose="02020404030301010803" pitchFamily="18" charset="0"/>
              </a:rPr>
              <a:t>Integrated APC-GAN and AttuNet Framework for Automated Crack Pixel-level Segmentation</a:t>
            </a:r>
            <a:r>
              <a:rPr lang="en-US" altLang="en-US" sz="8000" b="1" dirty="0">
                <a:solidFill>
                  <a:schemeClr val="bg1"/>
                </a:solidFill>
                <a:latin typeface="Garamond" panose="02020404030301010803" pitchFamily="18" charset="0"/>
              </a:rPr>
              <a:t> </a:t>
            </a:r>
            <a:br>
              <a:rPr lang="en-US" altLang="en-US" sz="8000" b="1" dirty="0">
                <a:solidFill>
                  <a:schemeClr val="bg1"/>
                </a:solidFill>
                <a:latin typeface="Garamond" panose="02020404030301010803" pitchFamily="18" charset="0"/>
              </a:rPr>
            </a:br>
            <a:endParaRPr lang="en-US" altLang="en-US" sz="5400" b="1" dirty="0">
              <a:solidFill>
                <a:schemeClr val="bg1"/>
              </a:solidFill>
              <a:latin typeface="Garamond" panose="02020404030301010803" pitchFamily="18" charset="0"/>
            </a:endParaRPr>
          </a:p>
        </p:txBody>
      </p:sp>
      <p:sp>
        <p:nvSpPr>
          <p:cNvPr id="7" name="AutoShape 12">
            <a:extLst>
              <a:ext uri="{FF2B5EF4-FFF2-40B4-BE49-F238E27FC236}">
                <a16:creationId xmlns:a16="http://schemas.microsoft.com/office/drawing/2014/main" id="{609FA078-A7B7-90E5-5C21-1BE6B2A94E9A}"/>
              </a:ext>
            </a:extLst>
          </p:cNvPr>
          <p:cNvSpPr>
            <a:spLocks noChangeAspect="1" noChangeArrowheads="1"/>
          </p:cNvSpPr>
          <p:nvPr/>
        </p:nvSpPr>
        <p:spPr bwMode="auto">
          <a:xfrm>
            <a:off x="1676400" y="0"/>
            <a:ext cx="7073217" cy="2589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1" name="TextBox 10">
            <a:extLst>
              <a:ext uri="{FF2B5EF4-FFF2-40B4-BE49-F238E27FC236}">
                <a16:creationId xmlns:a16="http://schemas.microsoft.com/office/drawing/2014/main" id="{B9D286CE-7CC0-B320-3622-3B8BE502D3DE}"/>
              </a:ext>
            </a:extLst>
          </p:cNvPr>
          <p:cNvSpPr txBox="1"/>
          <p:nvPr/>
        </p:nvSpPr>
        <p:spPr>
          <a:xfrm>
            <a:off x="14375204" y="2721927"/>
            <a:ext cx="16299390" cy="769441"/>
          </a:xfrm>
          <a:prstGeom prst="rect">
            <a:avLst/>
          </a:prstGeom>
          <a:noFill/>
        </p:spPr>
        <p:txBody>
          <a:bodyPr wrap="square">
            <a:spAutoFit/>
          </a:bodyPr>
          <a:lstStyle/>
          <a:p>
            <a:r>
              <a:rPr lang="en-US" altLang="en-US" sz="4000" b="1" dirty="0">
                <a:solidFill>
                  <a:schemeClr val="bg1"/>
                </a:solidFill>
                <a:latin typeface="Garamond" panose="02020404030301010803" pitchFamily="18" charset="0"/>
              </a:rPr>
              <a:t>Tianjie </a:t>
            </a:r>
            <a:r>
              <a:rPr lang="en-US" altLang="en-US" sz="4400" b="1" dirty="0">
                <a:solidFill>
                  <a:schemeClr val="bg1"/>
                </a:solidFill>
                <a:latin typeface="Garamond" panose="02020404030301010803" pitchFamily="18" charset="0"/>
              </a:rPr>
              <a:t>Zhang</a:t>
            </a:r>
            <a:r>
              <a:rPr lang="en-US" altLang="en-US" sz="4000" b="1" dirty="0">
                <a:solidFill>
                  <a:schemeClr val="bg1"/>
                </a:solidFill>
                <a:latin typeface="Garamond" panose="02020404030301010803" pitchFamily="18" charset="0"/>
              </a:rPr>
              <a:t>, Donglei Wang, Amanda Mullins and Yang Lu</a:t>
            </a:r>
            <a:r>
              <a:rPr lang="en-US" altLang="en-US" sz="4000" b="1" baseline="30000" dirty="0">
                <a:solidFill>
                  <a:schemeClr val="bg1"/>
                </a:solidFill>
                <a:latin typeface="Garamond" panose="02020404030301010803" pitchFamily="18" charset="0"/>
              </a:rPr>
              <a:t>*</a:t>
            </a:r>
            <a:endParaRPr lang="en-US" sz="4000" baseline="30000" dirty="0"/>
          </a:p>
        </p:txBody>
      </p:sp>
      <p:sp>
        <p:nvSpPr>
          <p:cNvPr id="13" name="TextBox 12">
            <a:extLst>
              <a:ext uri="{FF2B5EF4-FFF2-40B4-BE49-F238E27FC236}">
                <a16:creationId xmlns:a16="http://schemas.microsoft.com/office/drawing/2014/main" id="{E645A19B-8C44-17F9-72FF-71D16E70E1E1}"/>
              </a:ext>
            </a:extLst>
          </p:cNvPr>
          <p:cNvSpPr txBox="1"/>
          <p:nvPr/>
        </p:nvSpPr>
        <p:spPr>
          <a:xfrm>
            <a:off x="558070" y="4365752"/>
            <a:ext cx="6528529" cy="1754326"/>
          </a:xfrm>
          <a:prstGeom prst="rect">
            <a:avLst/>
          </a:prstGeom>
          <a:noFill/>
          <a:ln>
            <a:noFill/>
          </a:ln>
        </p:spPr>
        <p:txBody>
          <a:bodyPr wrap="square" lIns="457200" tIns="457200" rIns="457200" bIns="457200" spcCol="457200">
            <a:spAutoFit/>
          </a:bodyPr>
          <a:lstStyle/>
          <a:p>
            <a:pPr defTabSz="2194524" eaLnBrk="1" fontAlgn="auto" hangingPunct="1">
              <a:spcBef>
                <a:spcPts val="0"/>
              </a:spcBef>
              <a:spcAft>
                <a:spcPts val="0"/>
              </a:spcAft>
              <a:defRPr/>
            </a:pPr>
            <a:r>
              <a:rPr lang="en-US" sz="5400" b="1" kern="0" dirty="0">
                <a:solidFill>
                  <a:schemeClr val="bg1"/>
                </a:solidFill>
                <a:latin typeface="Times New Roman" panose="02020603050405020304" pitchFamily="18" charset="0"/>
                <a:ea typeface="+mn-ea"/>
                <a:cs typeface="Times New Roman" panose="02020603050405020304" pitchFamily="18" charset="0"/>
              </a:rPr>
              <a:t>Introduction</a:t>
            </a:r>
          </a:p>
        </p:txBody>
      </p:sp>
      <p:sp>
        <p:nvSpPr>
          <p:cNvPr id="15" name="TextBox 14">
            <a:extLst>
              <a:ext uri="{FF2B5EF4-FFF2-40B4-BE49-F238E27FC236}">
                <a16:creationId xmlns:a16="http://schemas.microsoft.com/office/drawing/2014/main" id="{C6E2F929-821C-9005-D146-29BE181C74A4}"/>
              </a:ext>
            </a:extLst>
          </p:cNvPr>
          <p:cNvSpPr txBox="1"/>
          <p:nvPr/>
        </p:nvSpPr>
        <p:spPr>
          <a:xfrm>
            <a:off x="21564411" y="33362980"/>
            <a:ext cx="9859017" cy="9787295"/>
          </a:xfrm>
          <a:prstGeom prst="rect">
            <a:avLst/>
          </a:prstGeom>
          <a:noFill/>
          <a:ln>
            <a:noFill/>
          </a:ln>
        </p:spPr>
        <p:txBody>
          <a:bodyPr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Conclusion</a:t>
            </a:r>
          </a:p>
          <a:p>
            <a:pPr marL="457200" indent="-457200" algn="just" defTabSz="2194524" eaLnBrk="1" fontAlgn="auto" hangingPunct="1">
              <a:spcBef>
                <a:spcPts val="0"/>
              </a:spcBef>
              <a:spcAft>
                <a:spcPts val="0"/>
              </a:spcAft>
              <a:buFont typeface="Wingdings" panose="05000000000000000000" pitchFamily="2" charset="2"/>
              <a:buChar char="Ø"/>
              <a:defRPr/>
            </a:pPr>
            <a:r>
              <a:rPr lang="en-US" sz="3200" kern="0" dirty="0">
                <a:solidFill>
                  <a:srgbClr val="434143"/>
                </a:solidFill>
                <a:latin typeface="Times New Roman" panose="02020603050405020304" pitchFamily="18" charset="0"/>
                <a:ea typeface="+mn-ea"/>
                <a:cs typeface="Times New Roman" panose="02020603050405020304" pitchFamily="18" charset="0"/>
              </a:rPr>
              <a:t>This paper proposed a novel pixel-level crack segmentation strategy for </a:t>
            </a:r>
            <a:r>
              <a:rPr lang="en-US" sz="3200" kern="0" dirty="0">
                <a:solidFill>
                  <a:srgbClr val="434143"/>
                </a:solidFill>
                <a:latin typeface="Times New Roman" panose="02020603050405020304" pitchFamily="18" charset="0"/>
                <a:cs typeface="Times New Roman" panose="02020603050405020304" pitchFamily="18" charset="0"/>
              </a:rPr>
              <a:t>pavement </a:t>
            </a:r>
            <a:r>
              <a:rPr lang="en-US" sz="3200" kern="0" dirty="0">
                <a:solidFill>
                  <a:srgbClr val="434143"/>
                </a:solidFill>
                <a:latin typeface="Times New Roman" panose="02020603050405020304" pitchFamily="18" charset="0"/>
                <a:ea typeface="+mn-ea"/>
                <a:cs typeface="Times New Roman" panose="02020603050405020304" pitchFamily="18" charset="0"/>
              </a:rPr>
              <a:t>crack inspection with small dataset.</a:t>
            </a:r>
            <a:endParaRPr lang="en-US" sz="3200" kern="0" dirty="0">
              <a:solidFill>
                <a:srgbClr val="434143"/>
              </a:solidFill>
              <a:latin typeface="Times New Roman" panose="02020603050405020304" pitchFamily="18" charset="0"/>
              <a:cs typeface="Times New Roman" panose="02020603050405020304" pitchFamily="18" charset="0"/>
            </a:endParaRPr>
          </a:p>
          <a:p>
            <a:pPr marL="457200" indent="-457200" algn="just" defTabSz="2194524" eaLnBrk="1" fontAlgn="auto" hangingPunct="1">
              <a:spcBef>
                <a:spcPts val="0"/>
              </a:spcBef>
              <a:spcAft>
                <a:spcPts val="0"/>
              </a:spcAft>
              <a:buFont typeface="Wingdings" panose="05000000000000000000" pitchFamily="2" charset="2"/>
              <a:buChar char="Ø"/>
              <a:defRPr/>
            </a:pPr>
            <a:r>
              <a:rPr lang="en-US" sz="3200" kern="0" dirty="0">
                <a:solidFill>
                  <a:srgbClr val="434143"/>
                </a:solidFill>
                <a:latin typeface="Times New Roman" panose="02020603050405020304" pitchFamily="18" charset="0"/>
                <a:ea typeface="+mn-ea"/>
                <a:cs typeface="Times New Roman" panose="02020603050405020304" pitchFamily="18" charset="0"/>
              </a:rPr>
              <a:t>The performance of </a:t>
            </a:r>
            <a:r>
              <a:rPr lang="en-US" sz="3200" kern="0" dirty="0">
                <a:solidFill>
                  <a:srgbClr val="434143"/>
                </a:solidFill>
                <a:latin typeface="Times New Roman" panose="02020603050405020304" pitchFamily="18" charset="0"/>
                <a:cs typeface="Times New Roman" panose="02020603050405020304" pitchFamily="18" charset="0"/>
              </a:rPr>
              <a:t>AP</a:t>
            </a:r>
            <a:r>
              <a:rPr lang="en-US" sz="3200" kern="0" dirty="0">
                <a:solidFill>
                  <a:srgbClr val="434143"/>
                </a:solidFill>
                <a:latin typeface="Times New Roman" panose="02020603050405020304" pitchFamily="18" charset="0"/>
                <a:ea typeface="+mn-ea"/>
                <a:cs typeface="Times New Roman" panose="02020603050405020304" pitchFamily="18" charset="0"/>
              </a:rPr>
              <a:t>C-GAN is evaluated and it shows a better ability in producing sharper contrast and more diversity images compared to DCGAN and Random Crop.</a:t>
            </a:r>
          </a:p>
          <a:p>
            <a:pPr marL="457200" indent="-457200" algn="just" defTabSz="2194524" eaLnBrk="1" fontAlgn="auto" hangingPunct="1">
              <a:spcBef>
                <a:spcPts val="0"/>
              </a:spcBef>
              <a:spcAft>
                <a:spcPts val="0"/>
              </a:spcAft>
              <a:buFont typeface="Wingdings" panose="05000000000000000000" pitchFamily="2" charset="2"/>
              <a:buChar char="Ø"/>
              <a:defRPr/>
            </a:pPr>
            <a:r>
              <a:rPr lang="en-US" sz="3200" kern="0" dirty="0">
                <a:solidFill>
                  <a:srgbClr val="434143"/>
                </a:solidFill>
                <a:latin typeface="Times New Roman" panose="02020603050405020304" pitchFamily="18" charset="0"/>
                <a:ea typeface="+mn-ea"/>
                <a:cs typeface="Times New Roman" panose="02020603050405020304" pitchFamily="18" charset="0"/>
              </a:rPr>
              <a:t>The proposed AttuNet model combines the attention module and batch normalization layer with the CNN network. It gets the testing mean IoU (0.831), which is higher than the classic CNN models including U-Net, DeepLabv3, FCN and LRASPP. </a:t>
            </a:r>
          </a:p>
          <a:p>
            <a:pPr marL="457200" indent="-457200" algn="just" defTabSz="2194524" eaLnBrk="1" fontAlgn="auto" hangingPunct="1">
              <a:spcBef>
                <a:spcPts val="0"/>
              </a:spcBef>
              <a:spcAft>
                <a:spcPts val="0"/>
              </a:spcAft>
              <a:buFont typeface="Wingdings" panose="05000000000000000000" pitchFamily="2" charset="2"/>
              <a:buChar char="Ø"/>
              <a:defRPr/>
            </a:pPr>
            <a:r>
              <a:rPr lang="en-US" sz="3200" b="1" kern="0" dirty="0">
                <a:solidFill>
                  <a:srgbClr val="434143"/>
                </a:solidFill>
                <a:latin typeface="Times New Roman" panose="02020603050405020304" pitchFamily="18" charset="0"/>
                <a:ea typeface="+mn-ea"/>
                <a:cs typeface="Times New Roman" panose="02020603050405020304" pitchFamily="18" charset="0"/>
              </a:rPr>
              <a:t>Future work</a:t>
            </a:r>
          </a:p>
          <a:p>
            <a:pPr marL="457200" indent="-457200" algn="just" defTabSz="2194524" eaLnBrk="1" fontAlgn="auto" hangingPunct="1">
              <a:spcBef>
                <a:spcPts val="0"/>
              </a:spcBef>
              <a:spcAft>
                <a:spcPts val="0"/>
              </a:spcAft>
              <a:buFont typeface="Wingdings" panose="05000000000000000000" pitchFamily="2" charset="2"/>
              <a:buChar char="Ø"/>
              <a:defRPr/>
            </a:pPr>
            <a:r>
              <a:rPr lang="en-US" sz="3200" kern="0" dirty="0">
                <a:solidFill>
                  <a:srgbClr val="434143"/>
                </a:solidFill>
                <a:latin typeface="Times New Roman" panose="02020603050405020304" pitchFamily="18" charset="0"/>
                <a:ea typeface="+mn-ea"/>
                <a:cs typeface="Times New Roman" panose="02020603050405020304" pitchFamily="18" charset="0"/>
              </a:rPr>
              <a:t>In the future, we plan to transfer the algorithm to more complicated situation and improve its robust and real-time working performance.</a:t>
            </a:r>
          </a:p>
        </p:txBody>
      </p:sp>
      <p:sp>
        <p:nvSpPr>
          <p:cNvPr id="18" name="TextBox 17">
            <a:extLst>
              <a:ext uri="{FF2B5EF4-FFF2-40B4-BE49-F238E27FC236}">
                <a16:creationId xmlns:a16="http://schemas.microsoft.com/office/drawing/2014/main" id="{359240E8-C186-7402-8683-5E508C7F27F2}"/>
              </a:ext>
            </a:extLst>
          </p:cNvPr>
          <p:cNvSpPr txBox="1"/>
          <p:nvPr/>
        </p:nvSpPr>
        <p:spPr bwMode="auto">
          <a:xfrm>
            <a:off x="1059535" y="25840166"/>
            <a:ext cx="9144000" cy="1280160"/>
          </a:xfrm>
          <a:prstGeom prst="rect">
            <a:avLst/>
          </a:prstGeom>
          <a:solidFill>
            <a:srgbClr val="003A70"/>
          </a:solidFill>
          <a:ln>
            <a:solidFill>
              <a:schemeClr val="tx1"/>
            </a:solidFill>
          </a:ln>
        </p:spPr>
        <p:txBody>
          <a:bodyPr wrap="square" lIns="457200" tIns="457200" rIns="457200" bIns="457200">
            <a:spAutoFit/>
          </a:bodyPr>
          <a:lstStyle/>
          <a:p>
            <a:pPr defTabSz="2194524" eaLnBrk="1" fontAlgn="auto" hangingPunct="1">
              <a:spcBef>
                <a:spcPts val="0"/>
              </a:spcBef>
              <a:spcAft>
                <a:spcPts val="0"/>
              </a:spcAft>
              <a:defRPr/>
            </a:pPr>
            <a:endParaRPr lang="en-US" sz="6300" kern="0" dirty="0">
              <a:solidFill>
                <a:srgbClr val="FFFFFF"/>
              </a:solidFill>
              <a:latin typeface="Times New Roman" panose="02020603050405020304" pitchFamily="18" charset="0"/>
              <a:ea typeface="+mn-ea"/>
              <a:cs typeface="Times New Roman" panose="02020603050405020304" pitchFamily="18" charset="0"/>
            </a:endParaRPr>
          </a:p>
        </p:txBody>
      </p:sp>
      <p:sp>
        <p:nvSpPr>
          <p:cNvPr id="20" name="TextBox 19">
            <a:extLst>
              <a:ext uri="{FF2B5EF4-FFF2-40B4-BE49-F238E27FC236}">
                <a16:creationId xmlns:a16="http://schemas.microsoft.com/office/drawing/2014/main" id="{3E436F4B-2452-331D-2506-EB843C0DEC60}"/>
              </a:ext>
            </a:extLst>
          </p:cNvPr>
          <p:cNvSpPr txBox="1"/>
          <p:nvPr/>
        </p:nvSpPr>
        <p:spPr>
          <a:xfrm>
            <a:off x="21669191" y="11178048"/>
            <a:ext cx="9871924" cy="2400657"/>
          </a:xfrm>
          <a:prstGeom prst="rect">
            <a:avLst/>
          </a:prstGeom>
          <a:noFill/>
          <a:ln>
            <a:noFill/>
          </a:ln>
        </p:spPr>
        <p:txBody>
          <a:bodyPr lIns="457200" tIns="457200" rIns="457200" bIns="457200" spcCol="457200">
            <a:spAutoFit/>
          </a:bodyPr>
          <a:lstStyle/>
          <a:p>
            <a:pPr algn="just" defTabSz="2194524" eaLnBrk="1" fontAlgn="auto" hangingPunct="1">
              <a:spcBef>
                <a:spcPts val="0"/>
              </a:spcBef>
              <a:spcAft>
                <a:spcPts val="0"/>
              </a:spcAft>
              <a:defRPr/>
            </a:pPr>
            <a:r>
              <a:rPr lang="en-GB" altLang="en-US" sz="3200" dirty="0">
                <a:latin typeface="Times New Roman" panose="02020603050405020304" pitchFamily="18" charset="0"/>
                <a:cs typeface="Times New Roman" panose="02020603050405020304" pitchFamily="18" charset="0"/>
              </a:rPr>
              <a:t>The mean prediction time of AttuNet and AttuNet-min are 16.32 Ms and 16.15 Ms, respectively, which perform better than LRASPP, FCN and DeepLabV3.</a:t>
            </a:r>
            <a:endParaRPr lang="en-US" sz="3200" kern="0" dirty="0">
              <a:solidFill>
                <a:srgbClr val="434143"/>
              </a:solidFill>
              <a:latin typeface="Times New Roman" panose="02020603050405020304" pitchFamily="18" charset="0"/>
              <a:ea typeface="+mn-ea"/>
              <a:cs typeface="Times New Roman" panose="02020603050405020304" pitchFamily="18" charset="0"/>
            </a:endParaRPr>
          </a:p>
        </p:txBody>
      </p:sp>
      <p:sp>
        <p:nvSpPr>
          <p:cNvPr id="22" name="TextBox 21">
            <a:extLst>
              <a:ext uri="{FF2B5EF4-FFF2-40B4-BE49-F238E27FC236}">
                <a16:creationId xmlns:a16="http://schemas.microsoft.com/office/drawing/2014/main" id="{83763F93-DD7F-B27A-0C0D-FBCC61E9B88B}"/>
              </a:ext>
            </a:extLst>
          </p:cNvPr>
          <p:cNvSpPr txBox="1"/>
          <p:nvPr/>
        </p:nvSpPr>
        <p:spPr bwMode="auto">
          <a:xfrm>
            <a:off x="936328" y="4719347"/>
            <a:ext cx="9144000" cy="1281618"/>
          </a:xfrm>
          <a:prstGeom prst="rect">
            <a:avLst/>
          </a:prstGeom>
          <a:solidFill>
            <a:srgbClr val="003A70"/>
          </a:solidFill>
          <a:ln>
            <a:solidFill>
              <a:schemeClr val="tx1"/>
            </a:solidFill>
          </a:ln>
        </p:spPr>
        <p:txBody>
          <a:bodyPr wrap="square" lIns="457200" tIns="457200" rIns="457200" bIns="457200">
            <a:spAutoFit/>
          </a:bodyPr>
          <a:lstStyle/>
          <a:p>
            <a:pPr defTabSz="2194524" eaLnBrk="1" fontAlgn="auto" hangingPunct="1">
              <a:spcBef>
                <a:spcPts val="0"/>
              </a:spcBef>
              <a:spcAft>
                <a:spcPts val="0"/>
              </a:spcAft>
              <a:defRPr/>
            </a:pPr>
            <a:endParaRPr lang="en-US" sz="6300" kern="0" dirty="0">
              <a:solidFill>
                <a:srgbClr val="FFFFFF"/>
              </a:solidFill>
              <a:latin typeface="Times New Roman" panose="02020603050405020304" pitchFamily="18" charset="0"/>
              <a:ea typeface="+mn-ea"/>
              <a:cs typeface="Times New Roman" panose="02020603050405020304" pitchFamily="18" charset="0"/>
            </a:endParaRPr>
          </a:p>
        </p:txBody>
      </p:sp>
      <p:sp>
        <p:nvSpPr>
          <p:cNvPr id="24" name="TextBox 8">
            <a:extLst>
              <a:ext uri="{FF2B5EF4-FFF2-40B4-BE49-F238E27FC236}">
                <a16:creationId xmlns:a16="http://schemas.microsoft.com/office/drawing/2014/main" id="{EBA0F2C1-51FD-E0E2-B5BB-16A112F00673}"/>
              </a:ext>
            </a:extLst>
          </p:cNvPr>
          <p:cNvSpPr txBox="1">
            <a:spLocks noChangeArrowheads="1"/>
          </p:cNvSpPr>
          <p:nvPr/>
        </p:nvSpPr>
        <p:spPr bwMode="auto">
          <a:xfrm>
            <a:off x="827201" y="6137864"/>
            <a:ext cx="9230067" cy="12249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b="1" dirty="0">
                <a:latin typeface="Times New Roman" panose="02020603050405020304" pitchFamily="18" charset="0"/>
                <a:cs typeface="Times New Roman" panose="02020603050405020304" pitchFamily="18" charset="0"/>
              </a:rPr>
              <a:t>Crack </a:t>
            </a:r>
            <a:r>
              <a:rPr lang="en-GB" altLang="en-US" sz="3200" dirty="0">
                <a:latin typeface="Times New Roman" panose="02020603050405020304" pitchFamily="18" charset="0"/>
                <a:cs typeface="Times New Roman" panose="02020603050405020304" pitchFamily="18" charset="0"/>
              </a:rPr>
              <a:t>has become one of the </a:t>
            </a:r>
            <a:r>
              <a:rPr lang="en-GB" altLang="en-US" sz="3200" b="1" dirty="0">
                <a:latin typeface="Times New Roman" panose="02020603050405020304" pitchFamily="18" charset="0"/>
                <a:cs typeface="Times New Roman" panose="02020603050405020304" pitchFamily="18" charset="0"/>
              </a:rPr>
              <a:t>primary defects</a:t>
            </a:r>
            <a:r>
              <a:rPr lang="en-GB" altLang="en-US" sz="3200" dirty="0">
                <a:latin typeface="Times New Roman" panose="02020603050405020304" pitchFamily="18" charset="0"/>
                <a:cs typeface="Times New Roman" panose="02020603050405020304" pitchFamily="18" charset="0"/>
              </a:rPr>
              <a:t> in </a:t>
            </a:r>
            <a:r>
              <a:rPr lang="en-GB" altLang="en-US" sz="3200" b="1" dirty="0">
                <a:latin typeface="Times New Roman" panose="02020603050405020304" pitchFamily="18" charset="0"/>
                <a:cs typeface="Times New Roman" panose="02020603050405020304" pitchFamily="18" charset="0"/>
              </a:rPr>
              <a:t>Pavements</a:t>
            </a:r>
            <a:r>
              <a:rPr lang="en-GB" altLang="en-US" sz="3200" dirty="0">
                <a:latin typeface="Times New Roman" panose="02020603050405020304" pitchFamily="18" charset="0"/>
                <a:cs typeface="Times New Roman" panose="02020603050405020304" pitchFamily="18" charset="0"/>
              </a:rPr>
              <a:t>. Inspection of these cracks  are incredibly important to ensure that a dangerous and costly failure does not occur. The traditional crack detection methods like counting cracks manually are labour-intensive and time-consuming. Researchers have proposed a series of automated detection methods in pavement cracks detection.</a:t>
            </a:r>
          </a:p>
          <a:p>
            <a:pPr algn="just" eaLnBrk="1" hangingPunct="1"/>
            <a:r>
              <a:rPr lang="en-GB" altLang="en-US" sz="3200" dirty="0">
                <a:latin typeface="Times New Roman" panose="02020603050405020304" pitchFamily="18" charset="0"/>
                <a:cs typeface="Times New Roman" panose="02020603050405020304" pitchFamily="18" charset="0"/>
              </a:rPr>
              <a:t>Although deep learning is the most advanced pixel-level segmentation method, it </a:t>
            </a:r>
            <a:r>
              <a:rPr lang="en-GB" altLang="en-US" sz="3200" b="1" dirty="0">
                <a:latin typeface="Times New Roman" panose="02020603050405020304" pitchFamily="18" charset="0"/>
                <a:cs typeface="Times New Roman" panose="02020603050405020304" pitchFamily="18" charset="0"/>
              </a:rPr>
              <a:t>requires a large amount and a wide diversity of annotated data</a:t>
            </a:r>
            <a:r>
              <a:rPr lang="en-GB" altLang="en-US" sz="3200" dirty="0">
                <a:latin typeface="Times New Roman" panose="02020603050405020304" pitchFamily="18" charset="0"/>
                <a:cs typeface="Times New Roman" panose="02020603050405020304" pitchFamily="18" charset="0"/>
              </a:rPr>
              <a:t> to train the network. A small training dataset may cause the neural network overfitting and bad performance in robust. However, the cost of obtaining a large number of training samples is very high. </a:t>
            </a:r>
          </a:p>
          <a:p>
            <a:pPr algn="just" eaLnBrk="1" hangingPunct="1"/>
            <a:r>
              <a:rPr lang="en-GB" altLang="en-US" sz="3200" dirty="0">
                <a:latin typeface="Times New Roman" panose="02020603050405020304" pitchFamily="18" charset="0"/>
                <a:cs typeface="Times New Roman" panose="02020603050405020304" pitchFamily="18" charset="0"/>
              </a:rPr>
              <a:t>Based on this, we propose a framework for pavement crack segmentation containing an automatic pavement crack generative adversarial network (APC-GAN) and a new pixel-level crack segmentation network which can work on a small training dataset.</a:t>
            </a:r>
          </a:p>
        </p:txBody>
      </p:sp>
      <p:sp>
        <p:nvSpPr>
          <p:cNvPr id="27" name="TextBox 26">
            <a:extLst>
              <a:ext uri="{FF2B5EF4-FFF2-40B4-BE49-F238E27FC236}">
                <a16:creationId xmlns:a16="http://schemas.microsoft.com/office/drawing/2014/main" id="{C0ED3AA4-A96D-0BA8-5546-9D2C34CA52E5}"/>
              </a:ext>
            </a:extLst>
          </p:cNvPr>
          <p:cNvSpPr txBox="1"/>
          <p:nvPr/>
        </p:nvSpPr>
        <p:spPr>
          <a:xfrm>
            <a:off x="3093864" y="4451473"/>
            <a:ext cx="5113579" cy="1846659"/>
          </a:xfrm>
          <a:prstGeom prst="rect">
            <a:avLst/>
          </a:prstGeom>
          <a:noFill/>
          <a:ln>
            <a:noFill/>
          </a:ln>
        </p:spPr>
        <p:txBody>
          <a:bodyPr wrap="none" lIns="457200" tIns="457200" rIns="457200" bIns="457200" spcCol="457200">
            <a:spAutoFit/>
          </a:bodyPr>
          <a:lstStyle/>
          <a:p>
            <a:pPr defTabSz="2194524" eaLnBrk="1" fontAlgn="auto" hangingPunct="1">
              <a:spcBef>
                <a:spcPts val="0"/>
              </a:spcBef>
              <a:spcAft>
                <a:spcPts val="0"/>
              </a:spcAft>
              <a:defRPr/>
            </a:pPr>
            <a:r>
              <a:rPr lang="en-US" sz="6000" b="1" kern="0" dirty="0">
                <a:solidFill>
                  <a:schemeClr val="bg1"/>
                </a:solidFill>
                <a:latin typeface="Times New Roman" panose="02020603050405020304" pitchFamily="18" charset="0"/>
                <a:ea typeface="+mn-ea"/>
                <a:cs typeface="Times New Roman" panose="02020603050405020304" pitchFamily="18" charset="0"/>
              </a:rPr>
              <a:t>Introduction</a:t>
            </a:r>
          </a:p>
        </p:txBody>
      </p:sp>
      <p:sp>
        <p:nvSpPr>
          <p:cNvPr id="28" name="TextBox 27">
            <a:extLst>
              <a:ext uri="{FF2B5EF4-FFF2-40B4-BE49-F238E27FC236}">
                <a16:creationId xmlns:a16="http://schemas.microsoft.com/office/drawing/2014/main" id="{4B7090B5-6D5B-A44D-73AB-DA11579581D6}"/>
              </a:ext>
            </a:extLst>
          </p:cNvPr>
          <p:cNvSpPr txBox="1"/>
          <p:nvPr/>
        </p:nvSpPr>
        <p:spPr>
          <a:xfrm>
            <a:off x="3081724" y="25556916"/>
            <a:ext cx="5240217" cy="1846659"/>
          </a:xfrm>
          <a:prstGeom prst="rect">
            <a:avLst/>
          </a:prstGeom>
          <a:noFill/>
          <a:ln>
            <a:noFill/>
          </a:ln>
        </p:spPr>
        <p:txBody>
          <a:bodyPr wrap="none" lIns="457200" tIns="457200" rIns="457200" bIns="457200" spcCol="457200">
            <a:spAutoFit/>
          </a:bodyPr>
          <a:lstStyle/>
          <a:p>
            <a:pPr defTabSz="2194524" eaLnBrk="1" fontAlgn="auto" hangingPunct="1">
              <a:spcBef>
                <a:spcPts val="0"/>
              </a:spcBef>
              <a:spcAft>
                <a:spcPts val="0"/>
              </a:spcAft>
              <a:defRPr/>
            </a:pPr>
            <a:r>
              <a:rPr lang="en-US" sz="6000" b="1" kern="0" dirty="0">
                <a:solidFill>
                  <a:schemeClr val="bg1"/>
                </a:solidFill>
                <a:latin typeface="Times New Roman" panose="02020603050405020304" pitchFamily="18" charset="0"/>
                <a:ea typeface="+mn-ea"/>
                <a:cs typeface="Times New Roman" panose="02020603050405020304" pitchFamily="18" charset="0"/>
              </a:rPr>
              <a:t>Methodology</a:t>
            </a:r>
          </a:p>
        </p:txBody>
      </p:sp>
      <p:sp>
        <p:nvSpPr>
          <p:cNvPr id="29" name="TextBox 28">
            <a:extLst>
              <a:ext uri="{FF2B5EF4-FFF2-40B4-BE49-F238E27FC236}">
                <a16:creationId xmlns:a16="http://schemas.microsoft.com/office/drawing/2014/main" id="{7FCC9673-F369-70CF-D21E-913A11E8E3EE}"/>
              </a:ext>
            </a:extLst>
          </p:cNvPr>
          <p:cNvSpPr txBox="1"/>
          <p:nvPr/>
        </p:nvSpPr>
        <p:spPr bwMode="auto">
          <a:xfrm>
            <a:off x="11107598" y="20906446"/>
            <a:ext cx="9144000" cy="1280160"/>
          </a:xfrm>
          <a:prstGeom prst="rect">
            <a:avLst/>
          </a:prstGeom>
          <a:solidFill>
            <a:srgbClr val="003A70"/>
          </a:solidFill>
          <a:ln>
            <a:solidFill>
              <a:schemeClr val="tx1"/>
            </a:solidFill>
          </a:ln>
        </p:spPr>
        <p:txBody>
          <a:bodyPr lIns="457200" tIns="457200" rIns="457200" bIns="457200">
            <a:spAutoFit/>
          </a:bodyPr>
          <a:lstStyle/>
          <a:p>
            <a:pPr defTabSz="2194524" eaLnBrk="1" fontAlgn="auto" hangingPunct="1">
              <a:spcBef>
                <a:spcPts val="0"/>
              </a:spcBef>
              <a:spcAft>
                <a:spcPts val="0"/>
              </a:spcAft>
              <a:defRPr/>
            </a:pPr>
            <a:endParaRPr lang="en-US" sz="6300" kern="0" dirty="0">
              <a:solidFill>
                <a:srgbClr val="FFFFFF"/>
              </a:solidFill>
              <a:latin typeface="Times New Roman" panose="02020603050405020304" pitchFamily="18" charset="0"/>
              <a:ea typeface="+mn-ea"/>
              <a:cs typeface="Times New Roman" panose="02020603050405020304" pitchFamily="18" charset="0"/>
            </a:endParaRPr>
          </a:p>
        </p:txBody>
      </p:sp>
      <p:sp>
        <p:nvSpPr>
          <p:cNvPr id="30" name="TextBox 29">
            <a:extLst>
              <a:ext uri="{FF2B5EF4-FFF2-40B4-BE49-F238E27FC236}">
                <a16:creationId xmlns:a16="http://schemas.microsoft.com/office/drawing/2014/main" id="{848BD565-4423-DD84-0B9D-B1D4FDABBDB8}"/>
              </a:ext>
            </a:extLst>
          </p:cNvPr>
          <p:cNvSpPr txBox="1"/>
          <p:nvPr/>
        </p:nvSpPr>
        <p:spPr>
          <a:xfrm>
            <a:off x="13775971" y="20623196"/>
            <a:ext cx="3318216" cy="1846659"/>
          </a:xfrm>
          <a:prstGeom prst="rect">
            <a:avLst/>
          </a:prstGeom>
          <a:noFill/>
          <a:ln>
            <a:noFill/>
          </a:ln>
        </p:spPr>
        <p:txBody>
          <a:bodyPr wrap="none" lIns="457200" tIns="457200" rIns="457200" bIns="457200" spcCol="457200">
            <a:spAutoFit/>
          </a:bodyPr>
          <a:lstStyle/>
          <a:p>
            <a:pPr defTabSz="2194524" eaLnBrk="1" fontAlgn="auto" hangingPunct="1">
              <a:spcBef>
                <a:spcPts val="0"/>
              </a:spcBef>
              <a:spcAft>
                <a:spcPts val="0"/>
              </a:spcAft>
              <a:defRPr/>
            </a:pPr>
            <a:r>
              <a:rPr lang="en-US" sz="6000" b="1" kern="0" dirty="0">
                <a:solidFill>
                  <a:schemeClr val="bg1"/>
                </a:solidFill>
                <a:latin typeface="Times New Roman" panose="02020603050405020304" pitchFamily="18" charset="0"/>
                <a:ea typeface="+mn-ea"/>
                <a:cs typeface="Times New Roman" panose="02020603050405020304" pitchFamily="18" charset="0"/>
              </a:rPr>
              <a:t>Results</a:t>
            </a:r>
          </a:p>
        </p:txBody>
      </p:sp>
      <p:sp>
        <p:nvSpPr>
          <p:cNvPr id="34" name="TextBox 33">
            <a:extLst>
              <a:ext uri="{FF2B5EF4-FFF2-40B4-BE49-F238E27FC236}">
                <a16:creationId xmlns:a16="http://schemas.microsoft.com/office/drawing/2014/main" id="{EF7DB633-BE8F-13D0-7FD7-55619870C91C}"/>
              </a:ext>
            </a:extLst>
          </p:cNvPr>
          <p:cNvSpPr txBox="1"/>
          <p:nvPr/>
        </p:nvSpPr>
        <p:spPr>
          <a:xfrm>
            <a:off x="21949808" y="4220010"/>
            <a:ext cx="10124195" cy="1415772"/>
          </a:xfrm>
          <a:prstGeom prst="rect">
            <a:avLst/>
          </a:prstGeom>
          <a:noFill/>
          <a:ln>
            <a:noFill/>
          </a:ln>
        </p:spPr>
        <p:txBody>
          <a:bodyPr wrap="square"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The comparison of prediction time of each model</a:t>
            </a:r>
          </a:p>
        </p:txBody>
      </p:sp>
      <p:sp>
        <p:nvSpPr>
          <p:cNvPr id="35" name="TextBox 34">
            <a:extLst>
              <a:ext uri="{FF2B5EF4-FFF2-40B4-BE49-F238E27FC236}">
                <a16:creationId xmlns:a16="http://schemas.microsoft.com/office/drawing/2014/main" id="{82F3C193-981D-9FEA-867E-22AC480D3D87}"/>
              </a:ext>
            </a:extLst>
          </p:cNvPr>
          <p:cNvSpPr txBox="1"/>
          <p:nvPr/>
        </p:nvSpPr>
        <p:spPr>
          <a:xfrm>
            <a:off x="10613718" y="9700112"/>
            <a:ext cx="8994211" cy="1415772"/>
          </a:xfrm>
          <a:prstGeom prst="rect">
            <a:avLst/>
          </a:prstGeom>
          <a:noFill/>
          <a:ln>
            <a:noFill/>
          </a:ln>
        </p:spPr>
        <p:txBody>
          <a:bodyPr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The AttuNet framework</a:t>
            </a:r>
          </a:p>
        </p:txBody>
      </p:sp>
      <p:sp>
        <p:nvSpPr>
          <p:cNvPr id="36" name="TextBox 35">
            <a:extLst>
              <a:ext uri="{FF2B5EF4-FFF2-40B4-BE49-F238E27FC236}">
                <a16:creationId xmlns:a16="http://schemas.microsoft.com/office/drawing/2014/main" id="{21264BD1-133C-D698-DD2E-D6258EA83D81}"/>
              </a:ext>
            </a:extLst>
          </p:cNvPr>
          <p:cNvSpPr txBox="1"/>
          <p:nvPr/>
        </p:nvSpPr>
        <p:spPr>
          <a:xfrm>
            <a:off x="692563" y="35438441"/>
            <a:ext cx="8995385" cy="1415772"/>
          </a:xfrm>
          <a:prstGeom prst="rect">
            <a:avLst/>
          </a:prstGeom>
          <a:noFill/>
          <a:ln>
            <a:noFill/>
          </a:ln>
        </p:spPr>
        <p:txBody>
          <a:bodyPr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The structure of </a:t>
            </a:r>
            <a:r>
              <a:rPr lang="en-US" sz="3200" b="1" kern="0" dirty="0">
                <a:solidFill>
                  <a:srgbClr val="434143"/>
                </a:solidFill>
                <a:latin typeface="Times New Roman" panose="02020603050405020304" pitchFamily="18" charset="0"/>
                <a:cs typeface="Times New Roman" panose="02020603050405020304" pitchFamily="18" charset="0"/>
              </a:rPr>
              <a:t>AP</a:t>
            </a:r>
            <a:r>
              <a:rPr lang="en-US" sz="3200" b="1" kern="0" dirty="0">
                <a:solidFill>
                  <a:srgbClr val="434143"/>
                </a:solidFill>
                <a:latin typeface="Times New Roman" panose="02020603050405020304" pitchFamily="18" charset="0"/>
                <a:ea typeface="+mn-ea"/>
                <a:cs typeface="Times New Roman" panose="02020603050405020304" pitchFamily="18" charset="0"/>
              </a:rPr>
              <a:t>C-GAN</a:t>
            </a:r>
          </a:p>
        </p:txBody>
      </p:sp>
      <p:sp>
        <p:nvSpPr>
          <p:cNvPr id="37" name="TextBox 36">
            <a:extLst>
              <a:ext uri="{FF2B5EF4-FFF2-40B4-BE49-F238E27FC236}">
                <a16:creationId xmlns:a16="http://schemas.microsoft.com/office/drawing/2014/main" id="{63D70AC6-0C18-19A7-E848-F922214156E8}"/>
              </a:ext>
            </a:extLst>
          </p:cNvPr>
          <p:cNvSpPr txBox="1"/>
          <p:nvPr/>
        </p:nvSpPr>
        <p:spPr bwMode="auto">
          <a:xfrm>
            <a:off x="21939889" y="31905448"/>
            <a:ext cx="9144000" cy="1280160"/>
          </a:xfrm>
          <a:prstGeom prst="rect">
            <a:avLst/>
          </a:prstGeom>
          <a:solidFill>
            <a:srgbClr val="003A70"/>
          </a:solidFill>
          <a:ln>
            <a:solidFill>
              <a:schemeClr val="tx1"/>
            </a:solidFill>
          </a:ln>
        </p:spPr>
        <p:txBody>
          <a:bodyPr lIns="457200" tIns="457200" rIns="457200" bIns="457200">
            <a:spAutoFit/>
          </a:bodyPr>
          <a:lstStyle/>
          <a:p>
            <a:pPr defTabSz="2194524" eaLnBrk="1" fontAlgn="auto" hangingPunct="1">
              <a:spcBef>
                <a:spcPts val="0"/>
              </a:spcBef>
              <a:spcAft>
                <a:spcPts val="0"/>
              </a:spcAft>
              <a:defRPr/>
            </a:pPr>
            <a:endParaRPr lang="en-US" sz="6300" kern="0" dirty="0">
              <a:solidFill>
                <a:srgbClr val="FFFFFF"/>
              </a:solidFill>
              <a:latin typeface="Times New Roman" panose="02020603050405020304" pitchFamily="18" charset="0"/>
              <a:ea typeface="+mn-ea"/>
              <a:cs typeface="Times New Roman" panose="02020603050405020304" pitchFamily="18" charset="0"/>
            </a:endParaRPr>
          </a:p>
        </p:txBody>
      </p:sp>
      <p:sp>
        <p:nvSpPr>
          <p:cNvPr id="38" name="TextBox 37">
            <a:extLst>
              <a:ext uri="{FF2B5EF4-FFF2-40B4-BE49-F238E27FC236}">
                <a16:creationId xmlns:a16="http://schemas.microsoft.com/office/drawing/2014/main" id="{4E92CBE8-B5CF-493E-935C-5B905CCBD8FD}"/>
              </a:ext>
            </a:extLst>
          </p:cNvPr>
          <p:cNvSpPr txBox="1"/>
          <p:nvPr/>
        </p:nvSpPr>
        <p:spPr>
          <a:xfrm>
            <a:off x="24309721" y="31539593"/>
            <a:ext cx="4600618" cy="1846659"/>
          </a:xfrm>
          <a:prstGeom prst="rect">
            <a:avLst/>
          </a:prstGeom>
          <a:noFill/>
          <a:ln>
            <a:noFill/>
          </a:ln>
        </p:spPr>
        <p:txBody>
          <a:bodyPr wrap="none" lIns="457200" tIns="457200" rIns="457200" bIns="457200" spcCol="457200">
            <a:spAutoFit/>
          </a:bodyPr>
          <a:lstStyle/>
          <a:p>
            <a:pPr defTabSz="2194524" eaLnBrk="1" fontAlgn="auto" hangingPunct="1">
              <a:spcBef>
                <a:spcPts val="0"/>
              </a:spcBef>
              <a:spcAft>
                <a:spcPts val="0"/>
              </a:spcAft>
              <a:defRPr/>
            </a:pPr>
            <a:r>
              <a:rPr lang="en-US" sz="6000" b="1" kern="0" dirty="0">
                <a:solidFill>
                  <a:schemeClr val="bg1"/>
                </a:solidFill>
                <a:latin typeface="Times New Roman" panose="02020603050405020304" pitchFamily="18" charset="0"/>
                <a:ea typeface="+mn-ea"/>
                <a:cs typeface="Times New Roman" panose="02020603050405020304" pitchFamily="18" charset="0"/>
              </a:rPr>
              <a:t>Conclusion</a:t>
            </a:r>
          </a:p>
        </p:txBody>
      </p:sp>
      <p:sp>
        <p:nvSpPr>
          <p:cNvPr id="39" name="TextBox 38">
            <a:extLst>
              <a:ext uri="{FF2B5EF4-FFF2-40B4-BE49-F238E27FC236}">
                <a16:creationId xmlns:a16="http://schemas.microsoft.com/office/drawing/2014/main" id="{A66F9ECF-F017-0516-2AF0-1B2F035B7900}"/>
              </a:ext>
            </a:extLst>
          </p:cNvPr>
          <p:cNvSpPr txBox="1"/>
          <p:nvPr/>
        </p:nvSpPr>
        <p:spPr>
          <a:xfrm>
            <a:off x="21580185" y="26706112"/>
            <a:ext cx="10130075" cy="4862870"/>
          </a:xfrm>
          <a:prstGeom prst="rect">
            <a:avLst/>
          </a:prstGeom>
          <a:noFill/>
          <a:ln>
            <a:noFill/>
          </a:ln>
        </p:spPr>
        <p:txBody>
          <a:bodyPr lIns="457200" tIns="457200" rIns="457200" bIns="457200" spcCol="457200">
            <a:spAutoFit/>
          </a:bodyPr>
          <a:lstStyle/>
          <a:p>
            <a:pPr algn="just" defTabSz="2194524" eaLnBrk="1" fontAlgn="auto" hangingPunct="1">
              <a:spcBef>
                <a:spcPts val="0"/>
              </a:spcBef>
              <a:spcAft>
                <a:spcPts val="0"/>
              </a:spcAft>
              <a:defRPr/>
            </a:pPr>
            <a:r>
              <a:rPr lang="en-US" sz="3200" kern="0" dirty="0">
                <a:solidFill>
                  <a:srgbClr val="434143"/>
                </a:solidFill>
                <a:latin typeface="Times New Roman" panose="02020603050405020304" pitchFamily="18" charset="0"/>
                <a:cs typeface="Times New Roman" panose="02020603050405020304" pitchFamily="18" charset="0"/>
              </a:rPr>
              <a:t>I</a:t>
            </a:r>
            <a:r>
              <a:rPr lang="en-US" sz="3200" kern="0" dirty="0">
                <a:solidFill>
                  <a:srgbClr val="434143"/>
                </a:solidFill>
                <a:latin typeface="Times New Roman" panose="02020603050405020304" pitchFamily="18" charset="0"/>
                <a:ea typeface="+mn-ea"/>
                <a:cs typeface="Times New Roman" panose="02020603050405020304" pitchFamily="18" charset="0"/>
              </a:rPr>
              <a:t>t is obvious that the results from AttuNet, AttuNet_min and U-Net are more continuous and complete than the segmented results from FCN, DeepLabv3 and LRASPP. The segmented part in red circle shows that the cracks were segmented more entirely by AttuNet_min than by AttuNet and U-Net. AttuNet-min has a good performance in the continuous of the cracks as the segmentation image is much closer to the ground truth. </a:t>
            </a:r>
          </a:p>
        </p:txBody>
      </p:sp>
      <p:sp>
        <p:nvSpPr>
          <p:cNvPr id="40" name="Rectangle 105">
            <a:extLst>
              <a:ext uri="{FF2B5EF4-FFF2-40B4-BE49-F238E27FC236}">
                <a16:creationId xmlns:a16="http://schemas.microsoft.com/office/drawing/2014/main" id="{92A290A1-B75A-278A-D4F6-04FCD70E2E26}"/>
              </a:ext>
            </a:extLst>
          </p:cNvPr>
          <p:cNvSpPr>
            <a:spLocks noChangeArrowheads="1"/>
          </p:cNvSpPr>
          <p:nvPr/>
        </p:nvSpPr>
        <p:spPr bwMode="auto">
          <a:xfrm>
            <a:off x="424720" y="3920650"/>
            <a:ext cx="31935610" cy="39239030"/>
          </a:xfrm>
          <a:prstGeom prst="rect">
            <a:avLst/>
          </a:prstGeom>
          <a:noFill/>
          <a:ln w="952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solidFill>
                <a:srgbClr val="000000"/>
              </a:solidFill>
            </a:endParaRPr>
          </a:p>
        </p:txBody>
      </p:sp>
      <p:cxnSp>
        <p:nvCxnSpPr>
          <p:cNvPr id="41" name="Straight Connector 107">
            <a:extLst>
              <a:ext uri="{FF2B5EF4-FFF2-40B4-BE49-F238E27FC236}">
                <a16:creationId xmlns:a16="http://schemas.microsoft.com/office/drawing/2014/main" id="{D0488185-5DCD-A316-F290-2A7F732171E8}"/>
              </a:ext>
            </a:extLst>
          </p:cNvPr>
          <p:cNvCxnSpPr>
            <a:cxnSpLocks noChangeShapeType="1"/>
          </p:cNvCxnSpPr>
          <p:nvPr/>
        </p:nvCxnSpPr>
        <p:spPr bwMode="auto">
          <a:xfrm>
            <a:off x="10731980" y="3920650"/>
            <a:ext cx="0" cy="39239030"/>
          </a:xfrm>
          <a:prstGeom prst="line">
            <a:avLst/>
          </a:prstGeom>
          <a:noFill/>
          <a:ln w="9525" algn="ctr">
            <a:solidFill>
              <a:srgbClr val="1A4071"/>
            </a:solidFill>
            <a:round/>
            <a:headEnd/>
            <a:tailEnd/>
          </a:ln>
        </p:spPr>
      </p:cxnSp>
      <p:cxnSp>
        <p:nvCxnSpPr>
          <p:cNvPr id="42" name="Straight Connector 156">
            <a:extLst>
              <a:ext uri="{FF2B5EF4-FFF2-40B4-BE49-F238E27FC236}">
                <a16:creationId xmlns:a16="http://schemas.microsoft.com/office/drawing/2014/main" id="{C91DFF16-54F8-B477-F1C8-C57BE32701B0}"/>
              </a:ext>
            </a:extLst>
          </p:cNvPr>
          <p:cNvCxnSpPr>
            <a:cxnSpLocks noChangeShapeType="1"/>
          </p:cNvCxnSpPr>
          <p:nvPr/>
        </p:nvCxnSpPr>
        <p:spPr bwMode="auto">
          <a:xfrm>
            <a:off x="21402999" y="3890942"/>
            <a:ext cx="0" cy="39239031"/>
          </a:xfrm>
          <a:prstGeom prst="line">
            <a:avLst/>
          </a:prstGeom>
          <a:noFill/>
          <a:ln w="9525" algn="ctr">
            <a:solidFill>
              <a:srgbClr val="1A4071"/>
            </a:solidFill>
            <a:round/>
            <a:headEnd/>
            <a:tailEnd/>
          </a:ln>
        </p:spPr>
      </p:cxnSp>
      <p:pic>
        <p:nvPicPr>
          <p:cNvPr id="44" name="Picture 43">
            <a:extLst>
              <a:ext uri="{FF2B5EF4-FFF2-40B4-BE49-F238E27FC236}">
                <a16:creationId xmlns:a16="http://schemas.microsoft.com/office/drawing/2014/main" id="{A3DD66ED-652C-3FF0-7C7B-EE448B6E2F8B}"/>
              </a:ext>
            </a:extLst>
          </p:cNvPr>
          <p:cNvPicPr>
            <a:picLocks noChangeAspect="1"/>
          </p:cNvPicPr>
          <p:nvPr/>
        </p:nvPicPr>
        <p:blipFill>
          <a:blip r:embed="rId5"/>
          <a:stretch>
            <a:fillRect/>
          </a:stretch>
        </p:blipFill>
        <p:spPr>
          <a:xfrm>
            <a:off x="1031679" y="29570105"/>
            <a:ext cx="9232900" cy="6134100"/>
          </a:xfrm>
          <a:prstGeom prst="rect">
            <a:avLst/>
          </a:prstGeom>
        </p:spPr>
      </p:pic>
      <p:pic>
        <p:nvPicPr>
          <p:cNvPr id="45" name="Picture 44">
            <a:extLst>
              <a:ext uri="{FF2B5EF4-FFF2-40B4-BE49-F238E27FC236}">
                <a16:creationId xmlns:a16="http://schemas.microsoft.com/office/drawing/2014/main" id="{AD754D22-C7BD-4563-FB5E-64F669D34D11}"/>
              </a:ext>
            </a:extLst>
          </p:cNvPr>
          <p:cNvPicPr>
            <a:picLocks noChangeAspect="1"/>
          </p:cNvPicPr>
          <p:nvPr/>
        </p:nvPicPr>
        <p:blipFill>
          <a:blip r:embed="rId6"/>
          <a:stretch>
            <a:fillRect/>
          </a:stretch>
        </p:blipFill>
        <p:spPr>
          <a:xfrm>
            <a:off x="11167316" y="5621823"/>
            <a:ext cx="9556724" cy="5309291"/>
          </a:xfrm>
          <a:prstGeom prst="rect">
            <a:avLst/>
          </a:prstGeom>
        </p:spPr>
      </p:pic>
      <p:sp>
        <p:nvSpPr>
          <p:cNvPr id="46" name="TextBox 8">
            <a:extLst>
              <a:ext uri="{FF2B5EF4-FFF2-40B4-BE49-F238E27FC236}">
                <a16:creationId xmlns:a16="http://schemas.microsoft.com/office/drawing/2014/main" id="{75B4E625-160F-E31E-3C01-49E5D8694F53}"/>
              </a:ext>
            </a:extLst>
          </p:cNvPr>
          <p:cNvSpPr txBox="1">
            <a:spLocks noChangeArrowheads="1"/>
          </p:cNvSpPr>
          <p:nvPr/>
        </p:nvSpPr>
        <p:spPr bwMode="auto">
          <a:xfrm>
            <a:off x="633816" y="26939199"/>
            <a:ext cx="9695455"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b="1" dirty="0">
                <a:latin typeface="Times New Roman" panose="02020603050405020304" pitchFamily="18" charset="0"/>
                <a:cs typeface="Times New Roman" panose="02020603050405020304" pitchFamily="18" charset="0"/>
              </a:rPr>
              <a:t>APC-GAN is</a:t>
            </a:r>
            <a:r>
              <a:rPr lang="en-GB" altLang="en-US" sz="3200" dirty="0">
                <a:latin typeface="Times New Roman" panose="02020603050405020304" pitchFamily="18" charset="0"/>
                <a:cs typeface="Times New Roman" panose="02020603050405020304" pitchFamily="18" charset="0"/>
              </a:rPr>
              <a:t> designed for the pavement crack segmentation tasks according to the shortages of DCGAN. The structure of APC-GAN is shown in Figure below. </a:t>
            </a:r>
            <a:endParaRPr lang="en-GB" altLang="en-US" sz="3200" b="1" dirty="0">
              <a:latin typeface="Times New Roman" panose="02020603050405020304" pitchFamily="18" charset="0"/>
              <a:cs typeface="Times New Roman" panose="02020603050405020304" pitchFamily="18" charset="0"/>
            </a:endParaRPr>
          </a:p>
        </p:txBody>
      </p:sp>
      <p:sp>
        <p:nvSpPr>
          <p:cNvPr id="47" name="TextBox 8">
            <a:extLst>
              <a:ext uri="{FF2B5EF4-FFF2-40B4-BE49-F238E27FC236}">
                <a16:creationId xmlns:a16="http://schemas.microsoft.com/office/drawing/2014/main" id="{DC9D34CE-622D-FE6E-7C97-41F17515323E}"/>
              </a:ext>
            </a:extLst>
          </p:cNvPr>
          <p:cNvSpPr txBox="1">
            <a:spLocks noChangeArrowheads="1"/>
          </p:cNvSpPr>
          <p:nvPr/>
        </p:nvSpPr>
        <p:spPr bwMode="auto">
          <a:xfrm>
            <a:off x="10833630" y="10434848"/>
            <a:ext cx="9724313" cy="10772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b="1" dirty="0">
                <a:latin typeface="Times New Roman" panose="02020603050405020304" pitchFamily="18" charset="0"/>
                <a:cs typeface="Times New Roman" panose="02020603050405020304" pitchFamily="18" charset="0"/>
              </a:rPr>
              <a:t>Some cons of the AttuNet:</a:t>
            </a: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An attention module is introduced to increase the accuracy of the model. It can fuse the different features from different scale layers to improve the consistency of the feature map</a:t>
            </a: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Each convolution layer is followed by a batch normalization layer to standardize the parameters and speed up the training procedure. </a:t>
            </a: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Root Mean Squared Propagation (RMSProp) is utilized as the optimizer to update the network.</a:t>
            </a:r>
          </a:p>
          <a:p>
            <a:pPr marL="457200" indent="-457200" algn="just" eaLnBrk="1" hangingPunct="1">
              <a:buFont typeface="Wingdings" pitchFamily="2" charset="2"/>
              <a:buChar char="Ø"/>
            </a:pPr>
            <a:endParaRPr lang="en-GB" altLang="en-US" sz="3200" dirty="0">
              <a:latin typeface="Times New Roman" panose="02020603050405020304" pitchFamily="18" charset="0"/>
              <a:cs typeface="Times New Roman" panose="02020603050405020304" pitchFamily="18" charset="0"/>
            </a:endParaRPr>
          </a:p>
          <a:p>
            <a:pPr algn="just" eaLnBrk="1" hangingPunct="1"/>
            <a:r>
              <a:rPr lang="en-GB" altLang="en-US" sz="3200" dirty="0">
                <a:latin typeface="Times New Roman" panose="02020603050405020304" pitchFamily="18" charset="0"/>
                <a:cs typeface="Times New Roman" panose="02020603050405020304" pitchFamily="18" charset="0"/>
              </a:rPr>
              <a:t>For the crack segmentation task, another version of AttuNet, called </a:t>
            </a:r>
            <a:r>
              <a:rPr lang="en-GB" altLang="en-US" sz="3200" b="1" dirty="0">
                <a:latin typeface="Times New Roman" panose="02020603050405020304" pitchFamily="18" charset="0"/>
                <a:cs typeface="Times New Roman" panose="02020603050405020304" pitchFamily="18" charset="0"/>
              </a:rPr>
              <a:t>AttuNet-min</a:t>
            </a:r>
            <a:r>
              <a:rPr lang="en-GB" altLang="en-US" sz="3200" dirty="0">
                <a:latin typeface="Times New Roman" panose="02020603050405020304" pitchFamily="18" charset="0"/>
                <a:cs typeface="Times New Roman" panose="02020603050405020304" pitchFamily="18" charset="0"/>
              </a:rPr>
              <a:t>, is designed in this work. In this version, the max pooling layer is replaced by the min pooling layer. This is because that the crack pixels always have relatively small value in an image, using a min pooling layer can keep the crack information accurately when down size the images. At the same time, the ReLU is replaced by LogSigmoid function .</a:t>
            </a:r>
          </a:p>
        </p:txBody>
      </p:sp>
      <p:sp>
        <p:nvSpPr>
          <p:cNvPr id="48" name="TextBox 47">
            <a:extLst>
              <a:ext uri="{FF2B5EF4-FFF2-40B4-BE49-F238E27FC236}">
                <a16:creationId xmlns:a16="http://schemas.microsoft.com/office/drawing/2014/main" id="{A6D1F7C1-B8FC-F6DB-1F53-47CF0FB2E7B1}"/>
              </a:ext>
            </a:extLst>
          </p:cNvPr>
          <p:cNvSpPr txBox="1"/>
          <p:nvPr/>
        </p:nvSpPr>
        <p:spPr bwMode="auto">
          <a:xfrm>
            <a:off x="1031679" y="18133008"/>
            <a:ext cx="9144000" cy="1280160"/>
          </a:xfrm>
          <a:prstGeom prst="rect">
            <a:avLst/>
          </a:prstGeom>
          <a:solidFill>
            <a:srgbClr val="003A70"/>
          </a:solidFill>
          <a:ln>
            <a:solidFill>
              <a:schemeClr val="tx1"/>
            </a:solidFill>
          </a:ln>
        </p:spPr>
        <p:txBody>
          <a:bodyPr wrap="square" lIns="457200" tIns="457200" rIns="457200" bIns="457200">
            <a:spAutoFit/>
          </a:bodyPr>
          <a:lstStyle/>
          <a:p>
            <a:pPr defTabSz="2194524" eaLnBrk="1" fontAlgn="auto" hangingPunct="1">
              <a:spcBef>
                <a:spcPts val="0"/>
              </a:spcBef>
              <a:spcAft>
                <a:spcPts val="0"/>
              </a:spcAft>
              <a:defRPr/>
            </a:pPr>
            <a:endParaRPr lang="en-US" sz="6300" kern="0" dirty="0">
              <a:solidFill>
                <a:srgbClr val="FFFFFF"/>
              </a:solidFill>
              <a:latin typeface="Times New Roman" panose="02020603050405020304" pitchFamily="18" charset="0"/>
              <a:ea typeface="+mn-ea"/>
              <a:cs typeface="Times New Roman" panose="02020603050405020304" pitchFamily="18" charset="0"/>
            </a:endParaRPr>
          </a:p>
        </p:txBody>
      </p:sp>
      <p:sp>
        <p:nvSpPr>
          <p:cNvPr id="49" name="TextBox 48">
            <a:extLst>
              <a:ext uri="{FF2B5EF4-FFF2-40B4-BE49-F238E27FC236}">
                <a16:creationId xmlns:a16="http://schemas.microsoft.com/office/drawing/2014/main" id="{0A1CC436-2289-B4F0-7EAB-803CA453E535}"/>
              </a:ext>
            </a:extLst>
          </p:cNvPr>
          <p:cNvSpPr txBox="1"/>
          <p:nvPr/>
        </p:nvSpPr>
        <p:spPr>
          <a:xfrm>
            <a:off x="3053868" y="17849758"/>
            <a:ext cx="4985339" cy="1846659"/>
          </a:xfrm>
          <a:prstGeom prst="rect">
            <a:avLst/>
          </a:prstGeom>
          <a:noFill/>
          <a:ln>
            <a:noFill/>
          </a:ln>
        </p:spPr>
        <p:txBody>
          <a:bodyPr wrap="none" lIns="457200" tIns="457200" rIns="457200" bIns="457200" spcCol="457200">
            <a:spAutoFit/>
          </a:bodyPr>
          <a:lstStyle/>
          <a:p>
            <a:pPr defTabSz="2194524" eaLnBrk="1" fontAlgn="auto" hangingPunct="1">
              <a:spcBef>
                <a:spcPts val="0"/>
              </a:spcBef>
              <a:spcAft>
                <a:spcPts val="0"/>
              </a:spcAft>
              <a:defRPr/>
            </a:pPr>
            <a:r>
              <a:rPr lang="en-US" sz="6000" b="1" kern="0" dirty="0">
                <a:solidFill>
                  <a:schemeClr val="bg1"/>
                </a:solidFill>
                <a:latin typeface="Times New Roman" panose="02020603050405020304" pitchFamily="18" charset="0"/>
                <a:ea typeface="+mn-ea"/>
                <a:cs typeface="Times New Roman" panose="02020603050405020304" pitchFamily="18" charset="0"/>
              </a:rPr>
              <a:t>Background</a:t>
            </a:r>
          </a:p>
        </p:txBody>
      </p:sp>
      <p:sp>
        <p:nvSpPr>
          <p:cNvPr id="50" name="TextBox 8">
            <a:extLst>
              <a:ext uri="{FF2B5EF4-FFF2-40B4-BE49-F238E27FC236}">
                <a16:creationId xmlns:a16="http://schemas.microsoft.com/office/drawing/2014/main" id="{5C41D86E-9456-649E-5FF2-32B895380595}"/>
              </a:ext>
            </a:extLst>
          </p:cNvPr>
          <p:cNvSpPr txBox="1">
            <a:spLocks noChangeArrowheads="1"/>
          </p:cNvSpPr>
          <p:nvPr/>
        </p:nvSpPr>
        <p:spPr bwMode="auto">
          <a:xfrm>
            <a:off x="652952" y="19210181"/>
            <a:ext cx="9230067" cy="634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457200" indent="-457200" algn="just" eaLnBrk="1" hangingPunct="1">
              <a:buFont typeface="Wingdings" pitchFamily="2" charset="2"/>
              <a:buChar char="v"/>
            </a:pPr>
            <a:r>
              <a:rPr lang="en-GB" altLang="en-US" sz="3200" dirty="0">
                <a:latin typeface="Times New Roman" panose="02020603050405020304" pitchFamily="18" charset="0"/>
                <a:cs typeface="Times New Roman" panose="02020603050405020304" pitchFamily="18" charset="0"/>
              </a:rPr>
              <a:t>Generative adversarial network (</a:t>
            </a:r>
            <a:r>
              <a:rPr lang="en-GB" altLang="en-US" sz="3200" b="1" dirty="0">
                <a:latin typeface="Times New Roman" panose="02020603050405020304" pitchFamily="18" charset="0"/>
                <a:cs typeface="Times New Roman" panose="02020603050405020304" pitchFamily="18" charset="0"/>
              </a:rPr>
              <a:t>GAN</a:t>
            </a:r>
            <a:r>
              <a:rPr lang="en-GB" altLang="en-US" sz="3200" dirty="0">
                <a:latin typeface="Times New Roman" panose="02020603050405020304" pitchFamily="18" charset="0"/>
                <a:cs typeface="Times New Roman" panose="02020603050405020304" pitchFamily="18" charset="0"/>
              </a:rPr>
              <a:t>)  proposed by Goodfellow can produce real-like images through a battle between a generator and discriminator. It can work as an image augmentation method to enlarge the image amount and diversity.</a:t>
            </a:r>
          </a:p>
          <a:p>
            <a:pPr algn="just" eaLnBrk="1" hangingPunct="1"/>
            <a:endParaRPr lang="en-GB" altLang="en-US" sz="3200" dirty="0">
              <a:latin typeface="Times New Roman" panose="02020603050405020304" pitchFamily="18" charset="0"/>
              <a:cs typeface="Times New Roman" panose="02020603050405020304" pitchFamily="18" charset="0"/>
            </a:endParaRPr>
          </a:p>
          <a:p>
            <a:pPr marL="457200" indent="-457200" algn="just" eaLnBrk="1" hangingPunct="1">
              <a:buFont typeface="Wingdings" pitchFamily="2" charset="2"/>
              <a:buChar char="v"/>
            </a:pPr>
            <a:r>
              <a:rPr lang="en-GB" altLang="en-US" sz="3200" dirty="0">
                <a:latin typeface="Times New Roman" panose="02020603050405020304" pitchFamily="18" charset="0"/>
                <a:cs typeface="Times New Roman" panose="02020603050405020304" pitchFamily="18" charset="0"/>
              </a:rPr>
              <a:t>The AttuNet proposed in this work is a kind of Convolution Neural Network (</a:t>
            </a:r>
            <a:r>
              <a:rPr lang="en-GB" altLang="en-US" sz="3200" b="1" dirty="0">
                <a:latin typeface="Times New Roman" panose="02020603050405020304" pitchFamily="18" charset="0"/>
                <a:cs typeface="Times New Roman" panose="02020603050405020304" pitchFamily="18" charset="0"/>
              </a:rPr>
              <a:t>CNN</a:t>
            </a:r>
            <a:r>
              <a:rPr lang="en-GB" altLang="en-US" sz="3200" dirty="0">
                <a:latin typeface="Times New Roman" panose="02020603050405020304" pitchFamily="18" charset="0"/>
                <a:cs typeface="Times New Roman" panose="02020603050405020304" pitchFamily="18" charset="0"/>
              </a:rPr>
              <a:t>), which has been gradually utilized in target detection and segmentation.</a:t>
            </a:r>
          </a:p>
        </p:txBody>
      </p:sp>
      <p:sp>
        <p:nvSpPr>
          <p:cNvPr id="52" name="TextBox 51">
            <a:extLst>
              <a:ext uri="{FF2B5EF4-FFF2-40B4-BE49-F238E27FC236}">
                <a16:creationId xmlns:a16="http://schemas.microsoft.com/office/drawing/2014/main" id="{8E6E2354-74A4-E9EE-119E-BA0360567D58}"/>
              </a:ext>
            </a:extLst>
          </p:cNvPr>
          <p:cNvSpPr txBox="1"/>
          <p:nvPr/>
        </p:nvSpPr>
        <p:spPr>
          <a:xfrm>
            <a:off x="1075248" y="37054913"/>
            <a:ext cx="8990235" cy="5509200"/>
          </a:xfrm>
          <a:prstGeom prst="rect">
            <a:avLst/>
          </a:prstGeom>
          <a:noFill/>
        </p:spPr>
        <p:txBody>
          <a:bodyPr wrap="square">
            <a:spAutoFit/>
          </a:bodyPr>
          <a:lstStyle/>
          <a:p>
            <a:pPr algn="just" eaLnBrk="1" hangingPunct="1"/>
            <a:r>
              <a:rPr lang="en-GB" altLang="en-US" sz="3200" b="1" dirty="0">
                <a:latin typeface="Times New Roman" panose="02020603050405020304" pitchFamily="18" charset="0"/>
                <a:cs typeface="Times New Roman" panose="02020603050405020304" pitchFamily="18" charset="0"/>
              </a:rPr>
              <a:t>The improvements of the APC-GAN compared to the DCGAN: </a:t>
            </a: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Large kernel size is used. The kernel size is increased to 4×4 in generator and to 3×3 in discriminator.</a:t>
            </a:r>
            <a:endParaRPr lang="en-GB" altLang="en-US" sz="3200" b="1" dirty="0">
              <a:latin typeface="Times New Roman" panose="02020603050405020304" pitchFamily="18" charset="0"/>
              <a:cs typeface="Times New Roman" panose="02020603050405020304" pitchFamily="18" charset="0"/>
            </a:endParaRP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The number of convolutional layers is increased.</a:t>
            </a:r>
            <a:endParaRPr lang="en-GB" altLang="en-US" sz="3200" b="1" dirty="0">
              <a:latin typeface="Times New Roman" panose="02020603050405020304" pitchFamily="18" charset="0"/>
              <a:cs typeface="Times New Roman" panose="02020603050405020304" pitchFamily="18" charset="0"/>
            </a:endParaRP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A batch normalization layer is followed by the convolutional layer.</a:t>
            </a:r>
          </a:p>
          <a:p>
            <a:pPr marL="457200" indent="-457200" algn="just" eaLnBrk="1" hangingPunct="1">
              <a:buFont typeface="Wingdings" pitchFamily="2" charset="2"/>
              <a:buChar char="Ø"/>
            </a:pPr>
            <a:r>
              <a:rPr lang="en-GB" altLang="en-US" sz="3200" dirty="0">
                <a:latin typeface="Times New Roman" panose="02020603050405020304" pitchFamily="18" charset="0"/>
                <a:cs typeface="Times New Roman" panose="02020603050405020304" pitchFamily="18" charset="0"/>
              </a:rPr>
              <a:t>A Gaussian noise layer is added as the first layer of the discriminator to prevent the discriminator from studying too quick.</a:t>
            </a:r>
          </a:p>
        </p:txBody>
      </p:sp>
      <p:sp>
        <p:nvSpPr>
          <p:cNvPr id="54" name="TextBox 53">
            <a:extLst>
              <a:ext uri="{FF2B5EF4-FFF2-40B4-BE49-F238E27FC236}">
                <a16:creationId xmlns:a16="http://schemas.microsoft.com/office/drawing/2014/main" id="{5EB0E4AA-84D9-3066-6858-1812DF531BEB}"/>
              </a:ext>
            </a:extLst>
          </p:cNvPr>
          <p:cNvSpPr txBox="1"/>
          <p:nvPr/>
        </p:nvSpPr>
        <p:spPr>
          <a:xfrm>
            <a:off x="11316264" y="4179547"/>
            <a:ext cx="9103237" cy="1569660"/>
          </a:xfrm>
          <a:prstGeom prst="rect">
            <a:avLst/>
          </a:prstGeom>
          <a:noFill/>
        </p:spPr>
        <p:txBody>
          <a:bodyPr wrap="square">
            <a:spAutoFit/>
          </a:bodyPr>
          <a:lstStyle/>
          <a:p>
            <a:pPr algn="just" eaLnBrk="1" hangingPunct="1"/>
            <a:r>
              <a:rPr lang="en-GB" altLang="en-US" sz="3200" b="1" dirty="0">
                <a:latin typeface="Times New Roman" panose="02020603050405020304" pitchFamily="18" charset="0"/>
                <a:cs typeface="Times New Roman" panose="02020603050405020304" pitchFamily="18" charset="0"/>
              </a:rPr>
              <a:t>AttuNet </a:t>
            </a:r>
            <a:r>
              <a:rPr lang="en-GB" altLang="en-US" sz="3200" dirty="0">
                <a:latin typeface="Times New Roman" panose="02020603050405020304" pitchFamily="18" charset="0"/>
                <a:cs typeface="Times New Roman" panose="02020603050405020304" pitchFamily="18" charset="0"/>
              </a:rPr>
              <a:t>is an pixel-level segmentation algorithm consisting of CNN and Attention module. The structure of the AttuNet is shown blow.</a:t>
            </a:r>
          </a:p>
        </p:txBody>
      </p:sp>
      <p:sp>
        <p:nvSpPr>
          <p:cNvPr id="56" name="TextBox 8">
            <a:extLst>
              <a:ext uri="{FF2B5EF4-FFF2-40B4-BE49-F238E27FC236}">
                <a16:creationId xmlns:a16="http://schemas.microsoft.com/office/drawing/2014/main" id="{368145A3-505F-C9BD-7F42-7C548945E74A}"/>
              </a:ext>
            </a:extLst>
          </p:cNvPr>
          <p:cNvSpPr txBox="1">
            <a:spLocks noChangeArrowheads="1"/>
          </p:cNvSpPr>
          <p:nvPr/>
        </p:nvSpPr>
        <p:spPr bwMode="auto">
          <a:xfrm>
            <a:off x="10811097" y="21941764"/>
            <a:ext cx="9695455" cy="289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dirty="0">
                <a:latin typeface="Times New Roman" panose="02020603050405020304" pitchFamily="18" charset="0"/>
                <a:cs typeface="Times New Roman" panose="02020603050405020304" pitchFamily="18" charset="0"/>
              </a:rPr>
              <a:t>A traditional image augment method, random crop, and a DCGAN are used in this work to compare with the proposed image augmentation method: APC-GAN as shown below.</a:t>
            </a:r>
          </a:p>
        </p:txBody>
      </p:sp>
      <p:sp>
        <p:nvSpPr>
          <p:cNvPr id="57" name="TextBox 56">
            <a:extLst>
              <a:ext uri="{FF2B5EF4-FFF2-40B4-BE49-F238E27FC236}">
                <a16:creationId xmlns:a16="http://schemas.microsoft.com/office/drawing/2014/main" id="{C76CAE81-448D-F085-C828-EE42A05BF199}"/>
              </a:ext>
            </a:extLst>
          </p:cNvPr>
          <p:cNvSpPr txBox="1"/>
          <p:nvPr/>
        </p:nvSpPr>
        <p:spPr>
          <a:xfrm>
            <a:off x="10691933" y="29824750"/>
            <a:ext cx="9654048" cy="2400657"/>
          </a:xfrm>
          <a:prstGeom prst="rect">
            <a:avLst/>
          </a:prstGeom>
          <a:noFill/>
          <a:ln>
            <a:noFill/>
          </a:ln>
        </p:spPr>
        <p:txBody>
          <a:bodyPr wrap="square"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The raw images from DeepCrack and the generated images from random crop, DCGAN and </a:t>
            </a:r>
            <a:r>
              <a:rPr lang="en-US" sz="3200" b="1" kern="0" dirty="0">
                <a:solidFill>
                  <a:srgbClr val="434143"/>
                </a:solidFill>
                <a:latin typeface="Times New Roman" panose="02020603050405020304" pitchFamily="18" charset="0"/>
                <a:cs typeface="Times New Roman" panose="02020603050405020304" pitchFamily="18" charset="0"/>
              </a:rPr>
              <a:t>APC-</a:t>
            </a:r>
            <a:r>
              <a:rPr lang="en-US" sz="3200" b="1" kern="0" dirty="0">
                <a:solidFill>
                  <a:srgbClr val="434143"/>
                </a:solidFill>
                <a:latin typeface="Times New Roman" panose="02020603050405020304" pitchFamily="18" charset="0"/>
                <a:ea typeface="+mn-ea"/>
                <a:cs typeface="Times New Roman" panose="02020603050405020304" pitchFamily="18" charset="0"/>
              </a:rPr>
              <a:t>GAN. </a:t>
            </a:r>
          </a:p>
        </p:txBody>
      </p:sp>
      <p:sp>
        <p:nvSpPr>
          <p:cNvPr id="64" name="TextBox 8">
            <a:extLst>
              <a:ext uri="{FF2B5EF4-FFF2-40B4-BE49-F238E27FC236}">
                <a16:creationId xmlns:a16="http://schemas.microsoft.com/office/drawing/2014/main" id="{33545AAE-CF0E-0163-4FBB-DE0F9DEF6A2D}"/>
              </a:ext>
            </a:extLst>
          </p:cNvPr>
          <p:cNvSpPr txBox="1">
            <a:spLocks noChangeArrowheads="1"/>
          </p:cNvSpPr>
          <p:nvPr/>
        </p:nvSpPr>
        <p:spPr bwMode="auto">
          <a:xfrm>
            <a:off x="10850243" y="34758152"/>
            <a:ext cx="10151642" cy="3385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dirty="0">
                <a:latin typeface="Times New Roman" panose="02020603050405020304" pitchFamily="18" charset="0"/>
                <a:cs typeface="Times New Roman" panose="02020603050405020304" pitchFamily="18" charset="0"/>
              </a:rPr>
              <a:t>In order to evaluate and compare the performance between different deep learning segmentation models statistically, each model was trained and tested three times. The evaluation metrics of each model were shown below figure.</a:t>
            </a:r>
          </a:p>
        </p:txBody>
      </p:sp>
      <p:sp>
        <p:nvSpPr>
          <p:cNvPr id="65" name="TextBox 8">
            <a:extLst>
              <a:ext uri="{FF2B5EF4-FFF2-40B4-BE49-F238E27FC236}">
                <a16:creationId xmlns:a16="http://schemas.microsoft.com/office/drawing/2014/main" id="{021BC801-C46A-5716-FB98-EEA9041A1D41}"/>
              </a:ext>
            </a:extLst>
          </p:cNvPr>
          <p:cNvSpPr txBox="1">
            <a:spLocks noChangeArrowheads="1"/>
          </p:cNvSpPr>
          <p:nvPr/>
        </p:nvSpPr>
        <p:spPr bwMode="auto">
          <a:xfrm>
            <a:off x="21835957" y="5162060"/>
            <a:ext cx="4005731" cy="584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57200" tIns="457200" rIns="457200" bIns="457200">
            <a:spAutoFit/>
          </a:bodyPr>
          <a:lstStyle>
            <a:lvl1pPr defTabSz="2193925">
              <a:defRPr sz="2400">
                <a:solidFill>
                  <a:schemeClr val="tx1"/>
                </a:solidFill>
                <a:latin typeface="Arial" panose="020B0604020202020204" pitchFamily="34" charset="0"/>
                <a:ea typeface="ＭＳ Ｐゴシック" panose="020B0600070205080204" pitchFamily="34" charset="-128"/>
              </a:defRPr>
            </a:lvl1pPr>
            <a:lvl2pPr marL="742950" indent="-285750" defTabSz="2193925">
              <a:defRPr sz="2400">
                <a:solidFill>
                  <a:schemeClr val="tx1"/>
                </a:solidFill>
                <a:latin typeface="Arial" panose="020B0604020202020204" pitchFamily="34" charset="0"/>
                <a:ea typeface="ＭＳ Ｐゴシック" panose="020B0600070205080204" pitchFamily="34" charset="-128"/>
              </a:defRPr>
            </a:lvl2pPr>
            <a:lvl3pPr marL="1143000" indent="-228600" defTabSz="2193925">
              <a:defRPr sz="2400">
                <a:solidFill>
                  <a:schemeClr val="tx1"/>
                </a:solidFill>
                <a:latin typeface="Arial" panose="020B0604020202020204" pitchFamily="34" charset="0"/>
                <a:ea typeface="ＭＳ Ｐゴシック" panose="020B0600070205080204" pitchFamily="34" charset="-128"/>
              </a:defRPr>
            </a:lvl3pPr>
            <a:lvl4pPr marL="1600200" indent="-228600" defTabSz="2193925">
              <a:defRPr sz="2400">
                <a:solidFill>
                  <a:schemeClr val="tx1"/>
                </a:solidFill>
                <a:latin typeface="Arial" panose="020B0604020202020204" pitchFamily="34" charset="0"/>
                <a:ea typeface="ＭＳ Ｐゴシック" panose="020B0600070205080204" pitchFamily="34" charset="-128"/>
              </a:defRPr>
            </a:lvl4pPr>
            <a:lvl5pPr marL="2057400" indent="-228600" defTabSz="2193925">
              <a:defRPr sz="2400">
                <a:solidFill>
                  <a:schemeClr val="tx1"/>
                </a:solidFill>
                <a:latin typeface="Arial" panose="020B0604020202020204" pitchFamily="34" charset="0"/>
                <a:ea typeface="ＭＳ Ｐゴシック" panose="020B0600070205080204" pitchFamily="34" charset="-128"/>
              </a:defRPr>
            </a:lvl5pPr>
            <a:lvl6pPr marL="25146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2193925"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just" eaLnBrk="1" hangingPunct="1"/>
            <a:r>
              <a:rPr lang="en-GB" altLang="en-US" sz="3200" dirty="0">
                <a:latin typeface="Times New Roman" panose="02020603050405020304" pitchFamily="18" charset="0"/>
                <a:cs typeface="Times New Roman" panose="02020603050405020304" pitchFamily="18" charset="0"/>
              </a:rPr>
              <a:t>The models are ranked by the prediction time. As we can see, the U-Net model consumes least time while the DeepLabv3 consumes the largest time. </a:t>
            </a:r>
          </a:p>
        </p:txBody>
      </p:sp>
      <p:pic>
        <p:nvPicPr>
          <p:cNvPr id="66" name="Picture 65">
            <a:extLst>
              <a:ext uri="{FF2B5EF4-FFF2-40B4-BE49-F238E27FC236}">
                <a16:creationId xmlns:a16="http://schemas.microsoft.com/office/drawing/2014/main" id="{BB0BF179-843B-21AC-45D1-7DFC95A423FA}"/>
              </a:ext>
            </a:extLst>
          </p:cNvPr>
          <p:cNvPicPr>
            <a:picLocks noChangeAspect="1"/>
          </p:cNvPicPr>
          <p:nvPr/>
        </p:nvPicPr>
        <p:blipFill>
          <a:blip r:embed="rId7"/>
          <a:stretch>
            <a:fillRect/>
          </a:stretch>
        </p:blipFill>
        <p:spPr>
          <a:xfrm>
            <a:off x="21835957" y="14194910"/>
            <a:ext cx="9823469" cy="9305491"/>
          </a:xfrm>
          <a:prstGeom prst="rect">
            <a:avLst/>
          </a:prstGeom>
        </p:spPr>
      </p:pic>
      <p:sp>
        <p:nvSpPr>
          <p:cNvPr id="67" name="TextBox 66">
            <a:extLst>
              <a:ext uri="{FF2B5EF4-FFF2-40B4-BE49-F238E27FC236}">
                <a16:creationId xmlns:a16="http://schemas.microsoft.com/office/drawing/2014/main" id="{BBEA87D6-757A-6489-8D60-4339FD453B82}"/>
              </a:ext>
            </a:extLst>
          </p:cNvPr>
          <p:cNvSpPr txBox="1"/>
          <p:nvPr/>
        </p:nvSpPr>
        <p:spPr>
          <a:xfrm>
            <a:off x="21484398" y="23508884"/>
            <a:ext cx="10124194" cy="3385542"/>
          </a:xfrm>
          <a:prstGeom prst="rect">
            <a:avLst/>
          </a:prstGeom>
          <a:noFill/>
          <a:ln>
            <a:noFill/>
          </a:ln>
        </p:spPr>
        <p:txBody>
          <a:bodyPr wrap="square" lIns="457200" tIns="457200" rIns="457200" bIns="457200" spcCol="457200">
            <a:spAutoFit/>
          </a:bodyPr>
          <a:lstStyle/>
          <a:p>
            <a:pPr marL="457200" indent="-457200" algn="just" defTabSz="2194524" eaLnBrk="1" fontAlgn="auto" hangingPunct="1">
              <a:spcBef>
                <a:spcPts val="0"/>
              </a:spcBef>
              <a:spcAft>
                <a:spcPts val="0"/>
              </a:spcAft>
              <a:buFont typeface="Wingdings" panose="05000000000000000000" pitchFamily="2" charset="2"/>
              <a:buChar char="v"/>
              <a:defRPr/>
            </a:pPr>
            <a:r>
              <a:rPr lang="en-US" sz="3200" b="1" kern="0" dirty="0">
                <a:solidFill>
                  <a:srgbClr val="434143"/>
                </a:solidFill>
                <a:latin typeface="Times New Roman" panose="02020603050405020304" pitchFamily="18" charset="0"/>
                <a:ea typeface="+mn-ea"/>
                <a:cs typeface="Times New Roman" panose="02020603050405020304" pitchFamily="18" charset="0"/>
              </a:rPr>
              <a:t>Several samples with cracks in various scenes and their segmentation results using different methods: (a) Original image (b) Ground Truth (c) AttuNet (d) AttuNet_min (e) U-Net (f) FCN (g) Deeplabv3 (h) LRASPP</a:t>
            </a:r>
          </a:p>
        </p:txBody>
      </p:sp>
      <p:sp>
        <p:nvSpPr>
          <p:cNvPr id="69" name="TextBox 68">
            <a:extLst>
              <a:ext uri="{FF2B5EF4-FFF2-40B4-BE49-F238E27FC236}">
                <a16:creationId xmlns:a16="http://schemas.microsoft.com/office/drawing/2014/main" id="{C16AF4AD-5F37-AC8A-3DF3-D7AFC755F261}"/>
              </a:ext>
            </a:extLst>
          </p:cNvPr>
          <p:cNvSpPr txBox="1"/>
          <p:nvPr/>
        </p:nvSpPr>
        <p:spPr>
          <a:xfrm>
            <a:off x="11069227" y="31905448"/>
            <a:ext cx="8697112" cy="1077218"/>
          </a:xfrm>
          <a:prstGeom prst="rect">
            <a:avLst/>
          </a:prstGeom>
          <a:noFill/>
        </p:spPr>
        <p:txBody>
          <a:bodyPr wrap="square">
            <a:spAutoFit/>
          </a:bodyPr>
          <a:lstStyle/>
          <a:p>
            <a:pPr marL="457200" indent="-457200" algn="just" eaLnBrk="1" hangingPunct="1">
              <a:buFont typeface="Wingdings" pitchFamily="2" charset="2"/>
              <a:buChar char="v"/>
            </a:pPr>
            <a:r>
              <a:rPr lang="en-GB" altLang="en-US" sz="3200" b="1" dirty="0">
                <a:latin typeface="Times New Roman" panose="02020603050405020304" pitchFamily="18" charset="0"/>
                <a:cs typeface="Times New Roman" panose="02020603050405020304" pitchFamily="18" charset="0"/>
              </a:rPr>
              <a:t>Comparison results of APC-GAN with other augmentation methods.  </a:t>
            </a:r>
          </a:p>
        </p:txBody>
      </p:sp>
      <p:pic>
        <p:nvPicPr>
          <p:cNvPr id="2" name="Picture 1">
            <a:extLst>
              <a:ext uri="{FF2B5EF4-FFF2-40B4-BE49-F238E27FC236}">
                <a16:creationId xmlns:a16="http://schemas.microsoft.com/office/drawing/2014/main" id="{357FEB76-67EC-9BF3-2125-1BD6C70F92ED}"/>
              </a:ext>
            </a:extLst>
          </p:cNvPr>
          <p:cNvPicPr>
            <a:picLocks noChangeAspect="1"/>
          </p:cNvPicPr>
          <p:nvPr/>
        </p:nvPicPr>
        <p:blipFill>
          <a:blip r:embed="rId8"/>
          <a:stretch>
            <a:fillRect/>
          </a:stretch>
        </p:blipFill>
        <p:spPr>
          <a:xfrm>
            <a:off x="11415980" y="24529331"/>
            <a:ext cx="8500927" cy="5523809"/>
          </a:xfrm>
          <a:prstGeom prst="rect">
            <a:avLst/>
          </a:prstGeom>
        </p:spPr>
      </p:pic>
      <p:pic>
        <p:nvPicPr>
          <p:cNvPr id="3" name="Picture 2">
            <a:extLst>
              <a:ext uri="{FF2B5EF4-FFF2-40B4-BE49-F238E27FC236}">
                <a16:creationId xmlns:a16="http://schemas.microsoft.com/office/drawing/2014/main" id="{7DC9C68A-7316-A492-C7A1-D96B2E6C725E}"/>
              </a:ext>
            </a:extLst>
          </p:cNvPr>
          <p:cNvPicPr>
            <a:picLocks noChangeAspect="1"/>
          </p:cNvPicPr>
          <p:nvPr/>
        </p:nvPicPr>
        <p:blipFill>
          <a:blip r:embed="rId9"/>
          <a:stretch>
            <a:fillRect/>
          </a:stretch>
        </p:blipFill>
        <p:spPr>
          <a:xfrm>
            <a:off x="13101813" y="33041577"/>
            <a:ext cx="5218949" cy="2169126"/>
          </a:xfrm>
          <a:prstGeom prst="rect">
            <a:avLst/>
          </a:prstGeom>
        </p:spPr>
      </p:pic>
      <p:pic>
        <p:nvPicPr>
          <p:cNvPr id="51" name="Picture 2">
            <a:extLst>
              <a:ext uri="{FF2B5EF4-FFF2-40B4-BE49-F238E27FC236}">
                <a16:creationId xmlns:a16="http://schemas.microsoft.com/office/drawing/2014/main" id="{96978245-0179-7290-B592-F14DB9B7382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981392" y="5476383"/>
            <a:ext cx="5442036" cy="6194887"/>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a:extLst>
              <a:ext uri="{FF2B5EF4-FFF2-40B4-BE49-F238E27FC236}">
                <a16:creationId xmlns:a16="http://schemas.microsoft.com/office/drawing/2014/main" id="{F1AF72A0-0689-FA99-0E79-8F4AD81CF00C}"/>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668737" y="37933657"/>
            <a:ext cx="8636095" cy="4972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0428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TotalTime>
  <Words>933</Words>
  <Application>Microsoft Macintosh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Garamond</vt:lpstr>
      <vt:lpstr>Times New Roman</vt:lpstr>
      <vt:lpstr>Wingdings</vt:lpstr>
      <vt:lpstr>Office Theme</vt:lpstr>
      <vt:lpstr>Integrated APC-GAN and AttuNet Framework for Automated Crack Pixel-level Segmentation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MiningCGAN and AttuNet framework for Automated Crack Pixel-level Segmentation  </dc:title>
  <dc:creator>Microsoft Office User</dc:creator>
  <cp:lastModifiedBy>Microsoft Office User</cp:lastModifiedBy>
  <cp:revision>11</cp:revision>
  <dcterms:created xsi:type="dcterms:W3CDTF">2022-10-14T20:26:54Z</dcterms:created>
  <dcterms:modified xsi:type="dcterms:W3CDTF">2022-11-01T20:31:23Z</dcterms:modified>
</cp:coreProperties>
</file>

<file path=docProps/thumbnail.jpeg>
</file>